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34" r:id="rId5"/>
  </p:sldMasterIdLst>
  <p:notesMasterIdLst>
    <p:notesMasterId r:id="rId30"/>
  </p:notesMasterIdLst>
  <p:handoutMasterIdLst>
    <p:handoutMasterId r:id="rId31"/>
  </p:handoutMasterIdLst>
  <p:sldIdLst>
    <p:sldId id="435" r:id="rId6"/>
    <p:sldId id="436" r:id="rId7"/>
    <p:sldId id="444" r:id="rId8"/>
    <p:sldId id="445" r:id="rId9"/>
    <p:sldId id="446" r:id="rId10"/>
    <p:sldId id="447" r:id="rId11"/>
    <p:sldId id="437" r:id="rId12"/>
    <p:sldId id="438" r:id="rId13"/>
    <p:sldId id="439" r:id="rId14"/>
    <p:sldId id="440" r:id="rId15"/>
    <p:sldId id="448" r:id="rId16"/>
    <p:sldId id="449" r:id="rId17"/>
    <p:sldId id="441" r:id="rId18"/>
    <p:sldId id="442" r:id="rId19"/>
    <p:sldId id="443" r:id="rId20"/>
    <p:sldId id="450" r:id="rId21"/>
    <p:sldId id="451" r:id="rId22"/>
    <p:sldId id="452" r:id="rId23"/>
    <p:sldId id="453" r:id="rId24"/>
    <p:sldId id="454" r:id="rId25"/>
    <p:sldId id="455" r:id="rId26"/>
    <p:sldId id="456" r:id="rId27"/>
    <p:sldId id="457" r:id="rId28"/>
    <p:sldId id="458" r:id="rId29"/>
  </p:sldIdLst>
  <p:sldSz cx="12192000" cy="6858000"/>
  <p:notesSz cx="6858000" cy="91440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 id="2" name="Robert Paproski" initials="RP" lastIdx="4" clrIdx="1">
    <p:extLst>
      <p:ext uri="{19B8F6BF-5375-455C-9EA6-DF929625EA0E}">
        <p15:presenceInfo xmlns:p15="http://schemas.microsoft.com/office/powerpoint/2012/main" userId="c90f75909b462e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AD02A"/>
    <a:srgbClr val="797820"/>
    <a:srgbClr val="AA9DA8"/>
    <a:srgbClr val="C835C7"/>
    <a:srgbClr val="C5C5C5"/>
    <a:srgbClr val="008000"/>
    <a:srgbClr val="C2F1B1"/>
    <a:srgbClr val="FFD08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92" autoAdjust="0"/>
  </p:normalViewPr>
  <p:slideViewPr>
    <p:cSldViewPr snapToGrid="0">
      <p:cViewPr varScale="1">
        <p:scale>
          <a:sx n="89" d="100"/>
          <a:sy n="89" d="100"/>
        </p:scale>
        <p:origin x="552"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6" d="100"/>
          <a:sy n="86" d="100"/>
        </p:scale>
        <p:origin x="20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6/4/2022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dirty="0"/>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6/4/2022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dirty="0"/>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8058"/>
            <a:ext cx="12227903" cy="7008466"/>
          </a:xfrm>
          <a:prstGeom prst="rect">
            <a:avLst/>
          </a:prstGeom>
        </p:spPr>
      </p:pic>
      <p:sp>
        <p:nvSpPr>
          <p:cNvPr id="12" name="Flowchart: Stored Data 11">
            <a:extLst>
              <a:ext uri="{FF2B5EF4-FFF2-40B4-BE49-F238E27FC236}">
                <a16:creationId xmlns:a16="http://schemas.microsoft.com/office/drawing/2014/main" id="{0BDF684A-D55C-449D-9409-E158DDDEE6A4}"/>
              </a:ext>
            </a:extLst>
          </p:cNvPr>
          <p:cNvSpPr/>
          <p:nvPr userDrawn="1"/>
        </p:nvSpPr>
        <p:spPr>
          <a:xfrm rot="5400000" flipH="1">
            <a:off x="3736336" y="-1606531"/>
            <a:ext cx="4734239" cy="1225035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042 w 9375"/>
              <a:gd name="connsiteY0" fmla="*/ 0 h 10000"/>
              <a:gd name="connsiteX1" fmla="*/ 9375 w 9375"/>
              <a:gd name="connsiteY1" fmla="*/ 0 h 10000"/>
              <a:gd name="connsiteX2" fmla="*/ 7708 w 9375"/>
              <a:gd name="connsiteY2" fmla="*/ 5000 h 10000"/>
              <a:gd name="connsiteX3" fmla="*/ 9375 w 9375"/>
              <a:gd name="connsiteY3" fmla="*/ 10000 h 10000"/>
              <a:gd name="connsiteX4" fmla="*/ 1042 w 9375"/>
              <a:gd name="connsiteY4" fmla="*/ 10000 h 10000"/>
              <a:gd name="connsiteX5" fmla="*/ 1042 w 9375"/>
              <a:gd name="connsiteY5" fmla="*/ 0 h 10000"/>
              <a:gd name="connsiteX0" fmla="*/ 670 w 10786"/>
              <a:gd name="connsiteY0" fmla="*/ 0 h 22403"/>
              <a:gd name="connsiteX1" fmla="*/ 10786 w 10786"/>
              <a:gd name="connsiteY1" fmla="*/ 12403 h 22403"/>
              <a:gd name="connsiteX2" fmla="*/ 9008 w 10786"/>
              <a:gd name="connsiteY2" fmla="*/ 17403 h 22403"/>
              <a:gd name="connsiteX3" fmla="*/ 10786 w 10786"/>
              <a:gd name="connsiteY3" fmla="*/ 22403 h 22403"/>
              <a:gd name="connsiteX4" fmla="*/ 1897 w 10786"/>
              <a:gd name="connsiteY4" fmla="*/ 22403 h 22403"/>
              <a:gd name="connsiteX5" fmla="*/ 670 w 10786"/>
              <a:gd name="connsiteY5" fmla="*/ 0 h 22403"/>
              <a:gd name="connsiteX0" fmla="*/ 74 w 10190"/>
              <a:gd name="connsiteY0" fmla="*/ 0 h 22403"/>
              <a:gd name="connsiteX1" fmla="*/ 10190 w 10190"/>
              <a:gd name="connsiteY1" fmla="*/ 12403 h 22403"/>
              <a:gd name="connsiteX2" fmla="*/ 8412 w 10190"/>
              <a:gd name="connsiteY2" fmla="*/ 17403 h 22403"/>
              <a:gd name="connsiteX3" fmla="*/ 10190 w 10190"/>
              <a:gd name="connsiteY3" fmla="*/ 22403 h 22403"/>
              <a:gd name="connsiteX4" fmla="*/ 1301 w 10190"/>
              <a:gd name="connsiteY4" fmla="*/ 22403 h 22403"/>
              <a:gd name="connsiteX5" fmla="*/ 74 w 10190"/>
              <a:gd name="connsiteY5" fmla="*/ 0 h 22403"/>
              <a:gd name="connsiteX0" fmla="*/ 800 w 10916"/>
              <a:gd name="connsiteY0" fmla="*/ 0 h 39442"/>
              <a:gd name="connsiteX1" fmla="*/ 10916 w 10916"/>
              <a:gd name="connsiteY1" fmla="*/ 12403 h 39442"/>
              <a:gd name="connsiteX2" fmla="*/ 9138 w 10916"/>
              <a:gd name="connsiteY2" fmla="*/ 17403 h 39442"/>
              <a:gd name="connsiteX3" fmla="*/ 10916 w 10916"/>
              <a:gd name="connsiteY3" fmla="*/ 22403 h 39442"/>
              <a:gd name="connsiteX4" fmla="*/ 647 w 10916"/>
              <a:gd name="connsiteY4" fmla="*/ 39442 h 39442"/>
              <a:gd name="connsiteX5" fmla="*/ 800 w 10916"/>
              <a:gd name="connsiteY5" fmla="*/ 0 h 39442"/>
              <a:gd name="connsiteX0" fmla="*/ 1523 w 11639"/>
              <a:gd name="connsiteY0" fmla="*/ 0 h 39668"/>
              <a:gd name="connsiteX1" fmla="*/ 11639 w 11639"/>
              <a:gd name="connsiteY1" fmla="*/ 12403 h 39668"/>
              <a:gd name="connsiteX2" fmla="*/ 9861 w 11639"/>
              <a:gd name="connsiteY2" fmla="*/ 17403 h 39668"/>
              <a:gd name="connsiteX3" fmla="*/ 11639 w 11639"/>
              <a:gd name="connsiteY3" fmla="*/ 22403 h 39668"/>
              <a:gd name="connsiteX4" fmla="*/ 1370 w 11639"/>
              <a:gd name="connsiteY4" fmla="*/ 39442 h 39668"/>
              <a:gd name="connsiteX5" fmla="*/ 1523 w 11639"/>
              <a:gd name="connsiteY5" fmla="*/ 0 h 39668"/>
              <a:gd name="connsiteX0" fmla="*/ 785 w 10901"/>
              <a:gd name="connsiteY0" fmla="*/ 0 h 39442"/>
              <a:gd name="connsiteX1" fmla="*/ 10901 w 10901"/>
              <a:gd name="connsiteY1" fmla="*/ 12403 h 39442"/>
              <a:gd name="connsiteX2" fmla="*/ 9123 w 10901"/>
              <a:gd name="connsiteY2" fmla="*/ 17403 h 39442"/>
              <a:gd name="connsiteX3" fmla="*/ 10901 w 10901"/>
              <a:gd name="connsiteY3" fmla="*/ 22403 h 39442"/>
              <a:gd name="connsiteX4" fmla="*/ 632 w 10901"/>
              <a:gd name="connsiteY4" fmla="*/ 39442 h 39442"/>
              <a:gd name="connsiteX5" fmla="*/ 785 w 10901"/>
              <a:gd name="connsiteY5" fmla="*/ 0 h 39442"/>
              <a:gd name="connsiteX0" fmla="*/ 153 w 10269"/>
              <a:gd name="connsiteY0" fmla="*/ 0 h 39442"/>
              <a:gd name="connsiteX1" fmla="*/ 10269 w 10269"/>
              <a:gd name="connsiteY1" fmla="*/ 12403 h 39442"/>
              <a:gd name="connsiteX2" fmla="*/ 8491 w 10269"/>
              <a:gd name="connsiteY2" fmla="*/ 17403 h 39442"/>
              <a:gd name="connsiteX3" fmla="*/ 10269 w 10269"/>
              <a:gd name="connsiteY3" fmla="*/ 22403 h 39442"/>
              <a:gd name="connsiteX4" fmla="*/ 0 w 10269"/>
              <a:gd name="connsiteY4" fmla="*/ 39442 h 39442"/>
              <a:gd name="connsiteX5" fmla="*/ 153 w 10269"/>
              <a:gd name="connsiteY5" fmla="*/ 0 h 39442"/>
              <a:gd name="connsiteX0" fmla="*/ 16 w 10347"/>
              <a:gd name="connsiteY0" fmla="*/ 0 h 39227"/>
              <a:gd name="connsiteX1" fmla="*/ 10347 w 10347"/>
              <a:gd name="connsiteY1" fmla="*/ 12188 h 39227"/>
              <a:gd name="connsiteX2" fmla="*/ 8569 w 10347"/>
              <a:gd name="connsiteY2" fmla="*/ 17188 h 39227"/>
              <a:gd name="connsiteX3" fmla="*/ 10347 w 10347"/>
              <a:gd name="connsiteY3" fmla="*/ 22188 h 39227"/>
              <a:gd name="connsiteX4" fmla="*/ 78 w 10347"/>
              <a:gd name="connsiteY4" fmla="*/ 39227 h 39227"/>
              <a:gd name="connsiteX5" fmla="*/ 16 w 10347"/>
              <a:gd name="connsiteY5" fmla="*/ 0 h 39227"/>
              <a:gd name="connsiteX0" fmla="*/ 19 w 10350"/>
              <a:gd name="connsiteY0" fmla="*/ 0 h 39055"/>
              <a:gd name="connsiteX1" fmla="*/ 10350 w 10350"/>
              <a:gd name="connsiteY1" fmla="*/ 12188 h 39055"/>
              <a:gd name="connsiteX2" fmla="*/ 8572 w 10350"/>
              <a:gd name="connsiteY2" fmla="*/ 17188 h 39055"/>
              <a:gd name="connsiteX3" fmla="*/ 10350 w 10350"/>
              <a:gd name="connsiteY3" fmla="*/ 22188 h 39055"/>
              <a:gd name="connsiteX4" fmla="*/ 50 w 10350"/>
              <a:gd name="connsiteY4" fmla="*/ 39055 h 39055"/>
              <a:gd name="connsiteX5" fmla="*/ 19 w 10350"/>
              <a:gd name="connsiteY5" fmla="*/ 0 h 39055"/>
              <a:gd name="connsiteX0" fmla="*/ 19 w 10350"/>
              <a:gd name="connsiteY0" fmla="*/ 0 h 39055"/>
              <a:gd name="connsiteX1" fmla="*/ 10350 w 10350"/>
              <a:gd name="connsiteY1" fmla="*/ 12188 h 39055"/>
              <a:gd name="connsiteX2" fmla="*/ 8572 w 10350"/>
              <a:gd name="connsiteY2" fmla="*/ 17188 h 39055"/>
              <a:gd name="connsiteX3" fmla="*/ 9737 w 10350"/>
              <a:gd name="connsiteY3" fmla="*/ 38969 h 39055"/>
              <a:gd name="connsiteX4" fmla="*/ 50 w 10350"/>
              <a:gd name="connsiteY4" fmla="*/ 39055 h 39055"/>
              <a:gd name="connsiteX5" fmla="*/ 19 w 10350"/>
              <a:gd name="connsiteY5" fmla="*/ 0 h 39055"/>
              <a:gd name="connsiteX0" fmla="*/ 19 w 10350"/>
              <a:gd name="connsiteY0" fmla="*/ 0 h 39055"/>
              <a:gd name="connsiteX1" fmla="*/ 10350 w 10350"/>
              <a:gd name="connsiteY1" fmla="*/ 12188 h 39055"/>
              <a:gd name="connsiteX2" fmla="*/ 2070 w 10350"/>
              <a:gd name="connsiteY2" fmla="*/ 16158 h 39055"/>
              <a:gd name="connsiteX3" fmla="*/ 9737 w 10350"/>
              <a:gd name="connsiteY3" fmla="*/ 38969 h 39055"/>
              <a:gd name="connsiteX4" fmla="*/ 50 w 10350"/>
              <a:gd name="connsiteY4" fmla="*/ 39055 h 39055"/>
              <a:gd name="connsiteX5" fmla="*/ 19 w 10350"/>
              <a:gd name="connsiteY5" fmla="*/ 0 h 39055"/>
              <a:gd name="connsiteX0" fmla="*/ 19 w 9737"/>
              <a:gd name="connsiteY0" fmla="*/ 44 h 39099"/>
              <a:gd name="connsiteX1" fmla="*/ 2161 w 9737"/>
              <a:gd name="connsiteY1" fmla="*/ 0 h 39099"/>
              <a:gd name="connsiteX2" fmla="*/ 2070 w 9737"/>
              <a:gd name="connsiteY2" fmla="*/ 16202 h 39099"/>
              <a:gd name="connsiteX3" fmla="*/ 9737 w 9737"/>
              <a:gd name="connsiteY3" fmla="*/ 39013 h 39099"/>
              <a:gd name="connsiteX4" fmla="*/ 50 w 9737"/>
              <a:gd name="connsiteY4" fmla="*/ 39099 h 39099"/>
              <a:gd name="connsiteX5" fmla="*/ 19 w 9737"/>
              <a:gd name="connsiteY5" fmla="*/ 44 h 39099"/>
              <a:gd name="connsiteX0" fmla="*/ 20 w 10000"/>
              <a:gd name="connsiteY0" fmla="*/ 11 h 10000"/>
              <a:gd name="connsiteX1" fmla="*/ 2219 w 10000"/>
              <a:gd name="connsiteY1" fmla="*/ 0 h 10000"/>
              <a:gd name="connsiteX2" fmla="*/ 1244 w 10000"/>
              <a:gd name="connsiteY2" fmla="*/ 4879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1401 w 10000"/>
              <a:gd name="connsiteY2" fmla="*/ 4023 h 10000"/>
              <a:gd name="connsiteX3" fmla="*/ 10000 w 10000"/>
              <a:gd name="connsiteY3" fmla="*/ 9978 h 10000"/>
              <a:gd name="connsiteX4" fmla="*/ 51 w 10000"/>
              <a:gd name="connsiteY4" fmla="*/ 10000 h 10000"/>
              <a:gd name="connsiteX5" fmla="*/ 20 w 10000"/>
              <a:gd name="connsiteY5" fmla="*/ 11 h 10000"/>
              <a:gd name="connsiteX0" fmla="*/ 20 w 10058"/>
              <a:gd name="connsiteY0" fmla="*/ 11 h 10000"/>
              <a:gd name="connsiteX1" fmla="*/ 2219 w 10058"/>
              <a:gd name="connsiteY1" fmla="*/ 0 h 10000"/>
              <a:gd name="connsiteX2" fmla="*/ 1401 w 10058"/>
              <a:gd name="connsiteY2" fmla="*/ 4023 h 10000"/>
              <a:gd name="connsiteX3" fmla="*/ 4034 w 10058"/>
              <a:gd name="connsiteY3" fmla="*/ 6373 h 10000"/>
              <a:gd name="connsiteX4" fmla="*/ 10000 w 10058"/>
              <a:gd name="connsiteY4" fmla="*/ 9978 h 10000"/>
              <a:gd name="connsiteX5" fmla="*/ 51 w 10058"/>
              <a:gd name="connsiteY5" fmla="*/ 10000 h 10000"/>
              <a:gd name="connsiteX6" fmla="*/ 20 w 10058"/>
              <a:gd name="connsiteY6" fmla="*/ 11 h 10000"/>
              <a:gd name="connsiteX0" fmla="*/ 20 w 10054"/>
              <a:gd name="connsiteY0" fmla="*/ 11 h 10000"/>
              <a:gd name="connsiteX1" fmla="*/ 2219 w 10054"/>
              <a:gd name="connsiteY1" fmla="*/ 0 h 10000"/>
              <a:gd name="connsiteX2" fmla="*/ 1401 w 10054"/>
              <a:gd name="connsiteY2" fmla="*/ 4023 h 10000"/>
              <a:gd name="connsiteX3" fmla="*/ 3593 w 10054"/>
              <a:gd name="connsiteY3" fmla="*/ 6680 h 10000"/>
              <a:gd name="connsiteX4" fmla="*/ 10000 w 10054"/>
              <a:gd name="connsiteY4" fmla="*/ 9978 h 10000"/>
              <a:gd name="connsiteX5" fmla="*/ 51 w 10054"/>
              <a:gd name="connsiteY5" fmla="*/ 10000 h 10000"/>
              <a:gd name="connsiteX6" fmla="*/ 20 w 10054"/>
              <a:gd name="connsiteY6" fmla="*/ 11 h 10000"/>
              <a:gd name="connsiteX0" fmla="*/ 20 w 10057"/>
              <a:gd name="connsiteY0" fmla="*/ 11 h 10000"/>
              <a:gd name="connsiteX1" fmla="*/ 2219 w 10057"/>
              <a:gd name="connsiteY1" fmla="*/ 0 h 10000"/>
              <a:gd name="connsiteX2" fmla="*/ 1401 w 10057"/>
              <a:gd name="connsiteY2" fmla="*/ 4023 h 10000"/>
              <a:gd name="connsiteX3" fmla="*/ 3593 w 10057"/>
              <a:gd name="connsiteY3" fmla="*/ 6680 h 10000"/>
              <a:gd name="connsiteX4" fmla="*/ 10000 w 10057"/>
              <a:gd name="connsiteY4" fmla="*/ 9978 h 10000"/>
              <a:gd name="connsiteX5" fmla="*/ 51 w 10057"/>
              <a:gd name="connsiteY5" fmla="*/ 10000 h 10000"/>
              <a:gd name="connsiteX6" fmla="*/ 20 w 10057"/>
              <a:gd name="connsiteY6" fmla="*/ 11 h 10000"/>
              <a:gd name="connsiteX0" fmla="*/ 20 w 10098"/>
              <a:gd name="connsiteY0" fmla="*/ 11 h 10000"/>
              <a:gd name="connsiteX1" fmla="*/ 2219 w 10098"/>
              <a:gd name="connsiteY1" fmla="*/ 0 h 10000"/>
              <a:gd name="connsiteX2" fmla="*/ 1401 w 10098"/>
              <a:gd name="connsiteY2" fmla="*/ 4023 h 10000"/>
              <a:gd name="connsiteX3" fmla="*/ 3593 w 10098"/>
              <a:gd name="connsiteY3" fmla="*/ 6680 h 10000"/>
              <a:gd name="connsiteX4" fmla="*/ 10000 w 10098"/>
              <a:gd name="connsiteY4" fmla="*/ 9978 h 10000"/>
              <a:gd name="connsiteX5" fmla="*/ 51 w 10098"/>
              <a:gd name="connsiteY5" fmla="*/ 10000 h 10000"/>
              <a:gd name="connsiteX6" fmla="*/ 20 w 10098"/>
              <a:gd name="connsiteY6" fmla="*/ 11 h 10000"/>
              <a:gd name="connsiteX0" fmla="*/ 20 w 10805"/>
              <a:gd name="connsiteY0" fmla="*/ 11 h 10000"/>
              <a:gd name="connsiteX1" fmla="*/ 2219 w 10805"/>
              <a:gd name="connsiteY1" fmla="*/ 0 h 10000"/>
              <a:gd name="connsiteX2" fmla="*/ 1401 w 10805"/>
              <a:gd name="connsiteY2" fmla="*/ 4023 h 10000"/>
              <a:gd name="connsiteX3" fmla="*/ 3593 w 10805"/>
              <a:gd name="connsiteY3" fmla="*/ 6680 h 10000"/>
              <a:gd name="connsiteX4" fmla="*/ 10000 w 10805"/>
              <a:gd name="connsiteY4" fmla="*/ 9978 h 10000"/>
              <a:gd name="connsiteX5" fmla="*/ 51 w 10805"/>
              <a:gd name="connsiteY5" fmla="*/ 10000 h 10000"/>
              <a:gd name="connsiteX6" fmla="*/ 20 w 10805"/>
              <a:gd name="connsiteY6" fmla="*/ 11 h 10000"/>
              <a:gd name="connsiteX0" fmla="*/ 20 w 10805"/>
              <a:gd name="connsiteY0" fmla="*/ 11 h 10000"/>
              <a:gd name="connsiteX1" fmla="*/ 2219 w 10805"/>
              <a:gd name="connsiteY1" fmla="*/ 0 h 10000"/>
              <a:gd name="connsiteX2" fmla="*/ 1401 w 10805"/>
              <a:gd name="connsiteY2" fmla="*/ 4023 h 10000"/>
              <a:gd name="connsiteX3" fmla="*/ 3593 w 10805"/>
              <a:gd name="connsiteY3" fmla="*/ 6680 h 10000"/>
              <a:gd name="connsiteX4" fmla="*/ 10000 w 10805"/>
              <a:gd name="connsiteY4" fmla="*/ 9978 h 10000"/>
              <a:gd name="connsiteX5" fmla="*/ 51 w 10805"/>
              <a:gd name="connsiteY5" fmla="*/ 10000 h 10000"/>
              <a:gd name="connsiteX6" fmla="*/ 20 w 10805"/>
              <a:gd name="connsiteY6" fmla="*/ 11 h 10000"/>
              <a:gd name="connsiteX0" fmla="*/ 20 w 10737"/>
              <a:gd name="connsiteY0" fmla="*/ 11 h 10000"/>
              <a:gd name="connsiteX1" fmla="*/ 2219 w 10737"/>
              <a:gd name="connsiteY1" fmla="*/ 0 h 10000"/>
              <a:gd name="connsiteX2" fmla="*/ 1401 w 10737"/>
              <a:gd name="connsiteY2" fmla="*/ 4023 h 10000"/>
              <a:gd name="connsiteX3" fmla="*/ 3593 w 10737"/>
              <a:gd name="connsiteY3" fmla="*/ 6680 h 10000"/>
              <a:gd name="connsiteX4" fmla="*/ 10000 w 10737"/>
              <a:gd name="connsiteY4" fmla="*/ 9978 h 10000"/>
              <a:gd name="connsiteX5" fmla="*/ 51 w 10737"/>
              <a:gd name="connsiteY5" fmla="*/ 10000 h 10000"/>
              <a:gd name="connsiteX6" fmla="*/ 20 w 10737"/>
              <a:gd name="connsiteY6" fmla="*/ 11 h 10000"/>
              <a:gd name="connsiteX0" fmla="*/ 20 w 10020"/>
              <a:gd name="connsiteY0" fmla="*/ 11 h 10000"/>
              <a:gd name="connsiteX1" fmla="*/ 2219 w 10020"/>
              <a:gd name="connsiteY1" fmla="*/ 0 h 10000"/>
              <a:gd name="connsiteX2" fmla="*/ 1401 w 10020"/>
              <a:gd name="connsiteY2" fmla="*/ 4023 h 10000"/>
              <a:gd name="connsiteX3" fmla="*/ 3593 w 10020"/>
              <a:gd name="connsiteY3" fmla="*/ 6680 h 10000"/>
              <a:gd name="connsiteX4" fmla="*/ 10000 w 10020"/>
              <a:gd name="connsiteY4" fmla="*/ 9978 h 10000"/>
              <a:gd name="connsiteX5" fmla="*/ 51 w 10020"/>
              <a:gd name="connsiteY5" fmla="*/ 10000 h 10000"/>
              <a:gd name="connsiteX6" fmla="*/ 20 w 10020"/>
              <a:gd name="connsiteY6" fmla="*/ 11 h 10000"/>
              <a:gd name="connsiteX0" fmla="*/ 20 w 10021"/>
              <a:gd name="connsiteY0" fmla="*/ 11 h 10000"/>
              <a:gd name="connsiteX1" fmla="*/ 2219 w 10021"/>
              <a:gd name="connsiteY1" fmla="*/ 0 h 10000"/>
              <a:gd name="connsiteX2" fmla="*/ 1401 w 10021"/>
              <a:gd name="connsiteY2" fmla="*/ 4023 h 10000"/>
              <a:gd name="connsiteX3" fmla="*/ 3782 w 10021"/>
              <a:gd name="connsiteY3" fmla="*/ 6515 h 10000"/>
              <a:gd name="connsiteX4" fmla="*/ 10000 w 10021"/>
              <a:gd name="connsiteY4" fmla="*/ 9978 h 10000"/>
              <a:gd name="connsiteX5" fmla="*/ 51 w 10021"/>
              <a:gd name="connsiteY5" fmla="*/ 10000 h 10000"/>
              <a:gd name="connsiteX6" fmla="*/ 20 w 10021"/>
              <a:gd name="connsiteY6" fmla="*/ 11 h 10000"/>
              <a:gd name="connsiteX0" fmla="*/ 20 w 10024"/>
              <a:gd name="connsiteY0" fmla="*/ 11 h 10000"/>
              <a:gd name="connsiteX1" fmla="*/ 2219 w 10024"/>
              <a:gd name="connsiteY1" fmla="*/ 0 h 10000"/>
              <a:gd name="connsiteX2" fmla="*/ 1401 w 10024"/>
              <a:gd name="connsiteY2" fmla="*/ 4023 h 10000"/>
              <a:gd name="connsiteX3" fmla="*/ 3782 w 10024"/>
              <a:gd name="connsiteY3" fmla="*/ 6515 h 10000"/>
              <a:gd name="connsiteX4" fmla="*/ 10000 w 10024"/>
              <a:gd name="connsiteY4" fmla="*/ 9978 h 10000"/>
              <a:gd name="connsiteX5" fmla="*/ 51 w 10024"/>
              <a:gd name="connsiteY5" fmla="*/ 10000 h 10000"/>
              <a:gd name="connsiteX6" fmla="*/ 20 w 10024"/>
              <a:gd name="connsiteY6" fmla="*/ 11 h 10000"/>
              <a:gd name="connsiteX0" fmla="*/ 20 w 10022"/>
              <a:gd name="connsiteY0" fmla="*/ 11 h 10000"/>
              <a:gd name="connsiteX1" fmla="*/ 2219 w 10022"/>
              <a:gd name="connsiteY1" fmla="*/ 0 h 10000"/>
              <a:gd name="connsiteX2" fmla="*/ 1401 w 10022"/>
              <a:gd name="connsiteY2" fmla="*/ 4023 h 10000"/>
              <a:gd name="connsiteX3" fmla="*/ 3341 w 10022"/>
              <a:gd name="connsiteY3" fmla="*/ 6636 h 10000"/>
              <a:gd name="connsiteX4" fmla="*/ 10000 w 10022"/>
              <a:gd name="connsiteY4" fmla="*/ 9978 h 10000"/>
              <a:gd name="connsiteX5" fmla="*/ 51 w 10022"/>
              <a:gd name="connsiteY5" fmla="*/ 10000 h 10000"/>
              <a:gd name="connsiteX6" fmla="*/ 20 w 10022"/>
              <a:gd name="connsiteY6" fmla="*/ 11 h 10000"/>
              <a:gd name="connsiteX0" fmla="*/ 20 w 10004"/>
              <a:gd name="connsiteY0" fmla="*/ 11 h 10000"/>
              <a:gd name="connsiteX1" fmla="*/ 2219 w 10004"/>
              <a:gd name="connsiteY1" fmla="*/ 0 h 10000"/>
              <a:gd name="connsiteX2" fmla="*/ 1401 w 10004"/>
              <a:gd name="connsiteY2" fmla="*/ 4023 h 10000"/>
              <a:gd name="connsiteX3" fmla="*/ 10000 w 10004"/>
              <a:gd name="connsiteY3" fmla="*/ 9978 h 10000"/>
              <a:gd name="connsiteX4" fmla="*/ 51 w 10004"/>
              <a:gd name="connsiteY4" fmla="*/ 10000 h 10000"/>
              <a:gd name="connsiteX5" fmla="*/ 20 w 10004"/>
              <a:gd name="connsiteY5" fmla="*/ 11 h 10000"/>
              <a:gd name="connsiteX0" fmla="*/ 20 w 10005"/>
              <a:gd name="connsiteY0" fmla="*/ 11 h 10000"/>
              <a:gd name="connsiteX1" fmla="*/ 2219 w 10005"/>
              <a:gd name="connsiteY1" fmla="*/ 0 h 10000"/>
              <a:gd name="connsiteX2" fmla="*/ 2503 w 10005"/>
              <a:gd name="connsiteY2" fmla="*/ 5659 h 10000"/>
              <a:gd name="connsiteX3" fmla="*/ 10000 w 10005"/>
              <a:gd name="connsiteY3" fmla="*/ 9978 h 10000"/>
              <a:gd name="connsiteX4" fmla="*/ 51 w 10005"/>
              <a:gd name="connsiteY4" fmla="*/ 10000 h 10000"/>
              <a:gd name="connsiteX5" fmla="*/ 20 w 10005"/>
              <a:gd name="connsiteY5" fmla="*/ 11 h 10000"/>
              <a:gd name="connsiteX0" fmla="*/ 20 w 10005"/>
              <a:gd name="connsiteY0" fmla="*/ 11 h 10000"/>
              <a:gd name="connsiteX1" fmla="*/ 2219 w 10005"/>
              <a:gd name="connsiteY1" fmla="*/ 0 h 10000"/>
              <a:gd name="connsiteX2" fmla="*/ 2471 w 10005"/>
              <a:gd name="connsiteY2" fmla="*/ 6021 h 10000"/>
              <a:gd name="connsiteX3" fmla="*/ 10000 w 10005"/>
              <a:gd name="connsiteY3" fmla="*/ 9978 h 10000"/>
              <a:gd name="connsiteX4" fmla="*/ 51 w 10005"/>
              <a:gd name="connsiteY4" fmla="*/ 10000 h 10000"/>
              <a:gd name="connsiteX5" fmla="*/ 20 w 10005"/>
              <a:gd name="connsiteY5" fmla="*/ 11 h 10000"/>
              <a:gd name="connsiteX0" fmla="*/ 20 w 10007"/>
              <a:gd name="connsiteY0" fmla="*/ 11 h 10000"/>
              <a:gd name="connsiteX1" fmla="*/ 2219 w 10007"/>
              <a:gd name="connsiteY1" fmla="*/ 0 h 10000"/>
              <a:gd name="connsiteX2" fmla="*/ 2471 w 10007"/>
              <a:gd name="connsiteY2" fmla="*/ 6021 h 10000"/>
              <a:gd name="connsiteX3" fmla="*/ 10000 w 10007"/>
              <a:gd name="connsiteY3" fmla="*/ 9978 h 10000"/>
              <a:gd name="connsiteX4" fmla="*/ 51 w 10007"/>
              <a:gd name="connsiteY4" fmla="*/ 10000 h 10000"/>
              <a:gd name="connsiteX5" fmla="*/ 20 w 10007"/>
              <a:gd name="connsiteY5" fmla="*/ 11 h 10000"/>
              <a:gd name="connsiteX0" fmla="*/ 20 w 10007"/>
              <a:gd name="connsiteY0" fmla="*/ 11 h 10000"/>
              <a:gd name="connsiteX1" fmla="*/ 2219 w 10007"/>
              <a:gd name="connsiteY1" fmla="*/ 0 h 10000"/>
              <a:gd name="connsiteX2" fmla="*/ 2849 w 10007"/>
              <a:gd name="connsiteY2" fmla="*/ 5911 h 10000"/>
              <a:gd name="connsiteX3" fmla="*/ 10000 w 10007"/>
              <a:gd name="connsiteY3" fmla="*/ 9978 h 10000"/>
              <a:gd name="connsiteX4" fmla="*/ 51 w 10007"/>
              <a:gd name="connsiteY4" fmla="*/ 10000 h 10000"/>
              <a:gd name="connsiteX5" fmla="*/ 20 w 10007"/>
              <a:gd name="connsiteY5" fmla="*/ 11 h 10000"/>
              <a:gd name="connsiteX0" fmla="*/ 20 w 10000"/>
              <a:gd name="connsiteY0" fmla="*/ 11 h 10000"/>
              <a:gd name="connsiteX1" fmla="*/ 2219 w 10000"/>
              <a:gd name="connsiteY1" fmla="*/ 0 h 10000"/>
              <a:gd name="connsiteX2" fmla="*/ 2849 w 10000"/>
              <a:gd name="connsiteY2" fmla="*/ 5911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2849 w 10000"/>
              <a:gd name="connsiteY2" fmla="*/ 5911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3290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3290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110"/>
              <a:gd name="connsiteY0" fmla="*/ 11 h 10000"/>
              <a:gd name="connsiteX1" fmla="*/ 2835 w 10110"/>
              <a:gd name="connsiteY1" fmla="*/ 0 h 10000"/>
              <a:gd name="connsiteX2" fmla="*/ 2968 w 10110"/>
              <a:gd name="connsiteY2" fmla="*/ 5845 h 10000"/>
              <a:gd name="connsiteX3" fmla="*/ 3915 w 10110"/>
              <a:gd name="connsiteY3" fmla="*/ 7175 h 10000"/>
              <a:gd name="connsiteX4" fmla="*/ 10000 w 10110"/>
              <a:gd name="connsiteY4" fmla="*/ 9978 h 10000"/>
              <a:gd name="connsiteX5" fmla="*/ 51 w 10110"/>
              <a:gd name="connsiteY5" fmla="*/ 10000 h 10000"/>
              <a:gd name="connsiteX6" fmla="*/ 20 w 10110"/>
              <a:gd name="connsiteY6" fmla="*/ 11 h 10000"/>
              <a:gd name="connsiteX0" fmla="*/ 20 w 10114"/>
              <a:gd name="connsiteY0" fmla="*/ 11 h 10000"/>
              <a:gd name="connsiteX1" fmla="*/ 2835 w 10114"/>
              <a:gd name="connsiteY1" fmla="*/ 0 h 10000"/>
              <a:gd name="connsiteX2" fmla="*/ 2968 w 10114"/>
              <a:gd name="connsiteY2" fmla="*/ 5845 h 10000"/>
              <a:gd name="connsiteX3" fmla="*/ 4183 w 10114"/>
              <a:gd name="connsiteY3" fmla="*/ 7065 h 10000"/>
              <a:gd name="connsiteX4" fmla="*/ 10000 w 10114"/>
              <a:gd name="connsiteY4" fmla="*/ 9978 h 10000"/>
              <a:gd name="connsiteX5" fmla="*/ 51 w 10114"/>
              <a:gd name="connsiteY5" fmla="*/ 10000 h 10000"/>
              <a:gd name="connsiteX6" fmla="*/ 20 w 10114"/>
              <a:gd name="connsiteY6" fmla="*/ 11 h 10000"/>
              <a:gd name="connsiteX0" fmla="*/ 20 w 10097"/>
              <a:gd name="connsiteY0" fmla="*/ 11 h 10000"/>
              <a:gd name="connsiteX1" fmla="*/ 2835 w 10097"/>
              <a:gd name="connsiteY1" fmla="*/ 0 h 10000"/>
              <a:gd name="connsiteX2" fmla="*/ 2968 w 10097"/>
              <a:gd name="connsiteY2" fmla="*/ 5845 h 10000"/>
              <a:gd name="connsiteX3" fmla="*/ 4183 w 10097"/>
              <a:gd name="connsiteY3" fmla="*/ 7065 h 10000"/>
              <a:gd name="connsiteX4" fmla="*/ 10000 w 10097"/>
              <a:gd name="connsiteY4" fmla="*/ 9978 h 10000"/>
              <a:gd name="connsiteX5" fmla="*/ 51 w 10097"/>
              <a:gd name="connsiteY5" fmla="*/ 10000 h 10000"/>
              <a:gd name="connsiteX6" fmla="*/ 20 w 10097"/>
              <a:gd name="connsiteY6" fmla="*/ 11 h 10000"/>
              <a:gd name="connsiteX0" fmla="*/ 20 w 10026"/>
              <a:gd name="connsiteY0" fmla="*/ 11 h 10000"/>
              <a:gd name="connsiteX1" fmla="*/ 2835 w 10026"/>
              <a:gd name="connsiteY1" fmla="*/ 0 h 10000"/>
              <a:gd name="connsiteX2" fmla="*/ 2968 w 10026"/>
              <a:gd name="connsiteY2" fmla="*/ 5845 h 10000"/>
              <a:gd name="connsiteX3" fmla="*/ 10000 w 10026"/>
              <a:gd name="connsiteY3" fmla="*/ 9978 h 10000"/>
              <a:gd name="connsiteX4" fmla="*/ 51 w 10026"/>
              <a:gd name="connsiteY4" fmla="*/ 10000 h 10000"/>
              <a:gd name="connsiteX5" fmla="*/ 20 w 10026"/>
              <a:gd name="connsiteY5" fmla="*/ 11 h 10000"/>
              <a:gd name="connsiteX0" fmla="*/ 20 w 10027"/>
              <a:gd name="connsiteY0" fmla="*/ 11 h 10000"/>
              <a:gd name="connsiteX1" fmla="*/ 2835 w 10027"/>
              <a:gd name="connsiteY1" fmla="*/ 0 h 10000"/>
              <a:gd name="connsiteX2" fmla="*/ 3209 w 10027"/>
              <a:gd name="connsiteY2" fmla="*/ 5977 h 10000"/>
              <a:gd name="connsiteX3" fmla="*/ 10000 w 10027"/>
              <a:gd name="connsiteY3" fmla="*/ 9978 h 10000"/>
              <a:gd name="connsiteX4" fmla="*/ 51 w 10027"/>
              <a:gd name="connsiteY4" fmla="*/ 10000 h 10000"/>
              <a:gd name="connsiteX5" fmla="*/ 20 w 10027"/>
              <a:gd name="connsiteY5" fmla="*/ 11 h 10000"/>
              <a:gd name="connsiteX0" fmla="*/ 20 w 10029"/>
              <a:gd name="connsiteY0" fmla="*/ 11 h 10000"/>
              <a:gd name="connsiteX1" fmla="*/ 2835 w 10029"/>
              <a:gd name="connsiteY1" fmla="*/ 0 h 10000"/>
              <a:gd name="connsiteX2" fmla="*/ 3209 w 10029"/>
              <a:gd name="connsiteY2" fmla="*/ 5977 h 10000"/>
              <a:gd name="connsiteX3" fmla="*/ 10000 w 10029"/>
              <a:gd name="connsiteY3" fmla="*/ 9978 h 10000"/>
              <a:gd name="connsiteX4" fmla="*/ 51 w 10029"/>
              <a:gd name="connsiteY4" fmla="*/ 10000 h 10000"/>
              <a:gd name="connsiteX5" fmla="*/ 20 w 10029"/>
              <a:gd name="connsiteY5" fmla="*/ 11 h 10000"/>
              <a:gd name="connsiteX0" fmla="*/ 20 w 10033"/>
              <a:gd name="connsiteY0" fmla="*/ 11 h 10000"/>
              <a:gd name="connsiteX1" fmla="*/ 2835 w 10033"/>
              <a:gd name="connsiteY1" fmla="*/ 0 h 10000"/>
              <a:gd name="connsiteX2" fmla="*/ 3959 w 10033"/>
              <a:gd name="connsiteY2" fmla="*/ 6504 h 10000"/>
              <a:gd name="connsiteX3" fmla="*/ 10000 w 10033"/>
              <a:gd name="connsiteY3" fmla="*/ 9978 h 10000"/>
              <a:gd name="connsiteX4" fmla="*/ 51 w 10033"/>
              <a:gd name="connsiteY4" fmla="*/ 10000 h 10000"/>
              <a:gd name="connsiteX5" fmla="*/ 20 w 10033"/>
              <a:gd name="connsiteY5" fmla="*/ 11 h 10000"/>
              <a:gd name="connsiteX0" fmla="*/ 20 w 10044"/>
              <a:gd name="connsiteY0" fmla="*/ 11 h 10000"/>
              <a:gd name="connsiteX1" fmla="*/ 2835 w 10044"/>
              <a:gd name="connsiteY1" fmla="*/ 0 h 10000"/>
              <a:gd name="connsiteX2" fmla="*/ 3959 w 10044"/>
              <a:gd name="connsiteY2" fmla="*/ 6504 h 10000"/>
              <a:gd name="connsiteX3" fmla="*/ 10000 w 10044"/>
              <a:gd name="connsiteY3" fmla="*/ 9978 h 10000"/>
              <a:gd name="connsiteX4" fmla="*/ 51 w 10044"/>
              <a:gd name="connsiteY4" fmla="*/ 10000 h 10000"/>
              <a:gd name="connsiteX5" fmla="*/ 20 w 10044"/>
              <a:gd name="connsiteY5" fmla="*/ 11 h 10000"/>
              <a:gd name="connsiteX0" fmla="*/ 20 w 10046"/>
              <a:gd name="connsiteY0" fmla="*/ 11 h 10000"/>
              <a:gd name="connsiteX1" fmla="*/ 2835 w 10046"/>
              <a:gd name="connsiteY1" fmla="*/ 0 h 10000"/>
              <a:gd name="connsiteX2" fmla="*/ 4173 w 10046"/>
              <a:gd name="connsiteY2" fmla="*/ 6427 h 10000"/>
              <a:gd name="connsiteX3" fmla="*/ 10000 w 10046"/>
              <a:gd name="connsiteY3" fmla="*/ 9978 h 10000"/>
              <a:gd name="connsiteX4" fmla="*/ 51 w 10046"/>
              <a:gd name="connsiteY4" fmla="*/ 10000 h 10000"/>
              <a:gd name="connsiteX5" fmla="*/ 20 w 10046"/>
              <a:gd name="connsiteY5" fmla="*/ 11 h 10000"/>
              <a:gd name="connsiteX0" fmla="*/ 20 w 10049"/>
              <a:gd name="connsiteY0" fmla="*/ 11 h 10000"/>
              <a:gd name="connsiteX1" fmla="*/ 2835 w 10049"/>
              <a:gd name="connsiteY1" fmla="*/ 0 h 10000"/>
              <a:gd name="connsiteX2" fmla="*/ 4173 w 10049"/>
              <a:gd name="connsiteY2" fmla="*/ 6427 h 10000"/>
              <a:gd name="connsiteX3" fmla="*/ 10000 w 10049"/>
              <a:gd name="connsiteY3" fmla="*/ 9978 h 10000"/>
              <a:gd name="connsiteX4" fmla="*/ 51 w 10049"/>
              <a:gd name="connsiteY4" fmla="*/ 10000 h 10000"/>
              <a:gd name="connsiteX5" fmla="*/ 20 w 10049"/>
              <a:gd name="connsiteY5" fmla="*/ 11 h 10000"/>
              <a:gd name="connsiteX0" fmla="*/ 20 w 10000"/>
              <a:gd name="connsiteY0" fmla="*/ 11 h 10000"/>
              <a:gd name="connsiteX1" fmla="*/ 2835 w 10000"/>
              <a:gd name="connsiteY1" fmla="*/ 0 h 10000"/>
              <a:gd name="connsiteX2" fmla="*/ 4173 w 10000"/>
              <a:gd name="connsiteY2" fmla="*/ 6427 h 10000"/>
              <a:gd name="connsiteX3" fmla="*/ 10000 w 10000"/>
              <a:gd name="connsiteY3" fmla="*/ 9978 h 10000"/>
              <a:gd name="connsiteX4" fmla="*/ 51 w 10000"/>
              <a:gd name="connsiteY4" fmla="*/ 10000 h 10000"/>
              <a:gd name="connsiteX5" fmla="*/ 20 w 10000"/>
              <a:gd name="connsiteY5" fmla="*/ 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0" y="11"/>
                </a:moveTo>
                <a:lnTo>
                  <a:pt x="2835" y="0"/>
                </a:lnTo>
                <a:cubicBezTo>
                  <a:pt x="1827" y="0"/>
                  <a:pt x="1023" y="4237"/>
                  <a:pt x="4173" y="6427"/>
                </a:cubicBezTo>
                <a:cubicBezTo>
                  <a:pt x="7323" y="8617"/>
                  <a:pt x="7913" y="9462"/>
                  <a:pt x="10000" y="9978"/>
                </a:cubicBezTo>
                <a:lnTo>
                  <a:pt x="51" y="10000"/>
                </a:lnTo>
                <a:cubicBezTo>
                  <a:pt x="129" y="4956"/>
                  <a:pt x="-60" y="5055"/>
                  <a:pt x="20" y="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F1D9A4-F122-4E54-96D8-F4241469BA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0" y="932273"/>
            <a:ext cx="12192732" cy="5340215"/>
          </a:xfrm>
          <a:prstGeom prst="rect">
            <a:avLst/>
          </a:prstGeom>
        </p:spPr>
      </p:pic>
      <p:pic>
        <p:nvPicPr>
          <p:cNvPr id="5" name="Picture 4">
            <a:extLst>
              <a:ext uri="{FF2B5EF4-FFF2-40B4-BE49-F238E27FC236}">
                <a16:creationId xmlns:a16="http://schemas.microsoft.com/office/drawing/2014/main" id="{B9959E18-70FE-4FFD-8884-DE983B4CA9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4434" y="346760"/>
            <a:ext cx="3496237" cy="797431"/>
          </a:xfrm>
          <a:prstGeom prst="rect">
            <a:avLst/>
          </a:prstGeom>
        </p:spPr>
      </p:pic>
      <p:sp>
        <p:nvSpPr>
          <p:cNvPr id="8" name="Graphic 2">
            <a:extLst>
              <a:ext uri="{FF2B5EF4-FFF2-40B4-BE49-F238E27FC236}">
                <a16:creationId xmlns:a16="http://schemas.microsoft.com/office/drawing/2014/main" id="{DED5E296-D736-42F9-8AFE-B9D32C6690EF}"/>
              </a:ext>
            </a:extLst>
          </p:cNvPr>
          <p:cNvSpPr/>
          <p:nvPr userDrawn="1"/>
        </p:nvSpPr>
        <p:spPr>
          <a:xfrm rot="10800000" flipV="1">
            <a:off x="8041340" y="3861637"/>
            <a:ext cx="4209017" cy="2996363"/>
          </a:xfrm>
          <a:custGeom>
            <a:avLst/>
            <a:gdLst>
              <a:gd name="connsiteX0" fmla="*/ 1142061 w 2169785"/>
              <a:gd name="connsiteY0" fmla="*/ 1361136 h 1544651"/>
              <a:gd name="connsiteX1" fmla="*/ 1126186 w 2169785"/>
              <a:gd name="connsiteY1" fmla="*/ 1258901 h 1544651"/>
              <a:gd name="connsiteX2" fmla="*/ 1023951 w 2169785"/>
              <a:gd name="connsiteY2" fmla="*/ 1274776 h 1544651"/>
              <a:gd name="connsiteX3" fmla="*/ 1017601 w 2169785"/>
              <a:gd name="connsiteY3" fmla="*/ 1284936 h 1544651"/>
              <a:gd name="connsiteX4" fmla="*/ 637871 w 2169785"/>
              <a:gd name="connsiteY4" fmla="*/ 1116661 h 1544651"/>
              <a:gd name="connsiteX5" fmla="*/ 613106 w 2169785"/>
              <a:gd name="connsiteY5" fmla="*/ 1032206 h 1544651"/>
              <a:gd name="connsiteX6" fmla="*/ 512776 w 2169785"/>
              <a:gd name="connsiteY6" fmla="*/ 1048081 h 1544651"/>
              <a:gd name="connsiteX7" fmla="*/ 510236 w 2169785"/>
              <a:gd name="connsiteY7" fmla="*/ 1051256 h 1544651"/>
              <a:gd name="connsiteX8" fmla="*/ 219406 w 2169785"/>
              <a:gd name="connsiteY8" fmla="*/ 882346 h 1544651"/>
              <a:gd name="connsiteX9" fmla="*/ 228296 w 2169785"/>
              <a:gd name="connsiteY9" fmla="*/ 813766 h 1544651"/>
              <a:gd name="connsiteX10" fmla="*/ 836626 w 2169785"/>
              <a:gd name="connsiteY10" fmla="*/ 651206 h 1544651"/>
              <a:gd name="connsiteX11" fmla="*/ 862661 w 2169785"/>
              <a:gd name="connsiteY11" fmla="*/ 687401 h 1544651"/>
              <a:gd name="connsiteX12" fmla="*/ 962991 w 2169785"/>
              <a:gd name="connsiteY12" fmla="*/ 671526 h 1544651"/>
              <a:gd name="connsiteX13" fmla="*/ 966166 w 2169785"/>
              <a:gd name="connsiteY13" fmla="*/ 666446 h 1544651"/>
              <a:gd name="connsiteX14" fmla="*/ 1141426 w 2169785"/>
              <a:gd name="connsiteY14" fmla="*/ 761696 h 1544651"/>
              <a:gd name="connsiteX15" fmla="*/ 1164286 w 2169785"/>
              <a:gd name="connsiteY15" fmla="*/ 849961 h 1544651"/>
              <a:gd name="connsiteX16" fmla="*/ 1264616 w 2169785"/>
              <a:gd name="connsiteY16" fmla="*/ 834086 h 1544651"/>
              <a:gd name="connsiteX17" fmla="*/ 1274776 w 2169785"/>
              <a:gd name="connsiteY17" fmla="*/ 814401 h 1544651"/>
              <a:gd name="connsiteX18" fmla="*/ 1500836 w 2169785"/>
              <a:gd name="connsiteY18" fmla="*/ 850596 h 1544651"/>
              <a:gd name="connsiteX19" fmla="*/ 1502106 w 2169785"/>
              <a:gd name="connsiteY19" fmla="*/ 865836 h 1544651"/>
              <a:gd name="connsiteX20" fmla="*/ 1564336 w 2169785"/>
              <a:gd name="connsiteY20" fmla="*/ 903301 h 1544651"/>
              <a:gd name="connsiteX21" fmla="*/ 1579576 w 2169785"/>
              <a:gd name="connsiteY21" fmla="*/ 896951 h 1544651"/>
              <a:gd name="connsiteX22" fmla="*/ 1683716 w 2169785"/>
              <a:gd name="connsiteY22" fmla="*/ 1046811 h 1544651"/>
              <a:gd name="connsiteX23" fmla="*/ 1665301 w 2169785"/>
              <a:gd name="connsiteY23" fmla="*/ 1099516 h 1544651"/>
              <a:gd name="connsiteX24" fmla="*/ 1707846 w 2169785"/>
              <a:gd name="connsiteY24" fmla="*/ 1138251 h 1544651"/>
              <a:gd name="connsiteX25" fmla="*/ 1712291 w 2169785"/>
              <a:gd name="connsiteY25" fmla="*/ 1138886 h 1544651"/>
              <a:gd name="connsiteX26" fmla="*/ 1727531 w 2169785"/>
              <a:gd name="connsiteY26" fmla="*/ 1137616 h 1544651"/>
              <a:gd name="connsiteX27" fmla="*/ 1761186 w 2169785"/>
              <a:gd name="connsiteY27" fmla="*/ 1110311 h 1544651"/>
              <a:gd name="connsiteX28" fmla="*/ 1763091 w 2169785"/>
              <a:gd name="connsiteY28" fmla="*/ 1105866 h 1544651"/>
              <a:gd name="connsiteX29" fmla="*/ 1764996 w 2169785"/>
              <a:gd name="connsiteY29" fmla="*/ 1074751 h 1544651"/>
              <a:gd name="connsiteX30" fmla="*/ 1763726 w 2169785"/>
              <a:gd name="connsiteY30" fmla="*/ 1070306 h 1544651"/>
              <a:gd name="connsiteX31" fmla="*/ 1881201 w 2169785"/>
              <a:gd name="connsiteY31" fmla="*/ 1023951 h 1544651"/>
              <a:gd name="connsiteX32" fmla="*/ 1909776 w 2169785"/>
              <a:gd name="connsiteY32" fmla="*/ 1037286 h 1544651"/>
              <a:gd name="connsiteX33" fmla="*/ 1928191 w 2169785"/>
              <a:gd name="connsiteY33" fmla="*/ 1006806 h 1544651"/>
              <a:gd name="connsiteX34" fmla="*/ 1897711 w 2169785"/>
              <a:gd name="connsiteY34" fmla="*/ 988391 h 1544651"/>
              <a:gd name="connsiteX35" fmla="*/ 1879296 w 2169785"/>
              <a:gd name="connsiteY35" fmla="*/ 1018871 h 1544651"/>
              <a:gd name="connsiteX36" fmla="*/ 1879931 w 2169785"/>
              <a:gd name="connsiteY36" fmla="*/ 1020141 h 1544651"/>
              <a:gd name="connsiteX37" fmla="*/ 1762456 w 2169785"/>
              <a:gd name="connsiteY37" fmla="*/ 1066496 h 1544651"/>
              <a:gd name="connsiteX38" fmla="*/ 1703401 w 2169785"/>
              <a:gd name="connsiteY38" fmla="*/ 1037921 h 1544651"/>
              <a:gd name="connsiteX39" fmla="*/ 1688161 w 2169785"/>
              <a:gd name="connsiteY39" fmla="*/ 1044271 h 1544651"/>
              <a:gd name="connsiteX40" fmla="*/ 1584021 w 2169785"/>
              <a:gd name="connsiteY40" fmla="*/ 894411 h 1544651"/>
              <a:gd name="connsiteX41" fmla="*/ 1604341 w 2169785"/>
              <a:gd name="connsiteY41" fmla="*/ 857581 h 1544651"/>
              <a:gd name="connsiteX42" fmla="*/ 1721181 w 2169785"/>
              <a:gd name="connsiteY42" fmla="*/ 860756 h 1544651"/>
              <a:gd name="connsiteX43" fmla="*/ 1721816 w 2169785"/>
              <a:gd name="connsiteY43" fmla="*/ 865201 h 1544651"/>
              <a:gd name="connsiteX44" fmla="*/ 1752296 w 2169785"/>
              <a:gd name="connsiteY44" fmla="*/ 883616 h 1544651"/>
              <a:gd name="connsiteX45" fmla="*/ 1770711 w 2169785"/>
              <a:gd name="connsiteY45" fmla="*/ 853136 h 1544651"/>
              <a:gd name="connsiteX46" fmla="*/ 1740231 w 2169785"/>
              <a:gd name="connsiteY46" fmla="*/ 834721 h 1544651"/>
              <a:gd name="connsiteX47" fmla="*/ 1721181 w 2169785"/>
              <a:gd name="connsiteY47" fmla="*/ 856311 h 1544651"/>
              <a:gd name="connsiteX48" fmla="*/ 1604341 w 2169785"/>
              <a:gd name="connsiteY48" fmla="*/ 853136 h 1544651"/>
              <a:gd name="connsiteX49" fmla="*/ 1603071 w 2169785"/>
              <a:gd name="connsiteY49" fmla="*/ 841706 h 1544651"/>
              <a:gd name="connsiteX50" fmla="*/ 1592276 w 2169785"/>
              <a:gd name="connsiteY50" fmla="*/ 820751 h 1544651"/>
              <a:gd name="connsiteX51" fmla="*/ 1728801 w 2169785"/>
              <a:gd name="connsiteY51" fmla="*/ 694386 h 1544651"/>
              <a:gd name="connsiteX52" fmla="*/ 1777061 w 2169785"/>
              <a:gd name="connsiteY52" fmla="*/ 707721 h 1544651"/>
              <a:gd name="connsiteX53" fmla="*/ 1814526 w 2169785"/>
              <a:gd name="connsiteY53" fmla="*/ 670891 h 1544651"/>
              <a:gd name="connsiteX54" fmla="*/ 1977721 w 2169785"/>
              <a:gd name="connsiteY54" fmla="*/ 705181 h 1544651"/>
              <a:gd name="connsiteX55" fmla="*/ 1978356 w 2169785"/>
              <a:gd name="connsiteY55" fmla="*/ 725501 h 1544651"/>
              <a:gd name="connsiteX56" fmla="*/ 2040586 w 2169785"/>
              <a:gd name="connsiteY56" fmla="*/ 762966 h 1544651"/>
              <a:gd name="connsiteX57" fmla="*/ 2073606 w 2169785"/>
              <a:gd name="connsiteY57" fmla="*/ 736931 h 1544651"/>
              <a:gd name="connsiteX58" fmla="*/ 2123136 w 2169785"/>
              <a:gd name="connsiteY58" fmla="*/ 774396 h 1544651"/>
              <a:gd name="connsiteX59" fmla="*/ 2119961 w 2169785"/>
              <a:gd name="connsiteY59" fmla="*/ 794081 h 1544651"/>
              <a:gd name="connsiteX60" fmla="*/ 2150441 w 2169785"/>
              <a:gd name="connsiteY60" fmla="*/ 812496 h 1544651"/>
              <a:gd name="connsiteX61" fmla="*/ 2168856 w 2169785"/>
              <a:gd name="connsiteY61" fmla="*/ 782016 h 1544651"/>
              <a:gd name="connsiteX62" fmla="*/ 2138376 w 2169785"/>
              <a:gd name="connsiteY62" fmla="*/ 763601 h 1544651"/>
              <a:gd name="connsiteX63" fmla="*/ 2125676 w 2169785"/>
              <a:gd name="connsiteY63" fmla="*/ 771221 h 1544651"/>
              <a:gd name="connsiteX64" fmla="*/ 2075511 w 2169785"/>
              <a:gd name="connsiteY64" fmla="*/ 733121 h 1544651"/>
              <a:gd name="connsiteX65" fmla="*/ 2078051 w 2169785"/>
              <a:gd name="connsiteY65" fmla="*/ 701371 h 1544651"/>
              <a:gd name="connsiteX66" fmla="*/ 2059636 w 2169785"/>
              <a:gd name="connsiteY66" fmla="*/ 673431 h 1544651"/>
              <a:gd name="connsiteX67" fmla="*/ 2086941 w 2169785"/>
              <a:gd name="connsiteY67" fmla="*/ 608661 h 1544651"/>
              <a:gd name="connsiteX68" fmla="*/ 2100911 w 2169785"/>
              <a:gd name="connsiteY68" fmla="*/ 609296 h 1544651"/>
              <a:gd name="connsiteX69" fmla="*/ 2119326 w 2169785"/>
              <a:gd name="connsiteY69" fmla="*/ 578816 h 1544651"/>
              <a:gd name="connsiteX70" fmla="*/ 2088846 w 2169785"/>
              <a:gd name="connsiteY70" fmla="*/ 560401 h 1544651"/>
              <a:gd name="connsiteX71" fmla="*/ 2070431 w 2169785"/>
              <a:gd name="connsiteY71" fmla="*/ 590881 h 1544651"/>
              <a:gd name="connsiteX72" fmla="*/ 2083131 w 2169785"/>
              <a:gd name="connsiteY72" fmla="*/ 607391 h 1544651"/>
              <a:gd name="connsiteX73" fmla="*/ 2056461 w 2169785"/>
              <a:gd name="connsiteY73" fmla="*/ 670891 h 1544651"/>
              <a:gd name="connsiteX74" fmla="*/ 2016456 w 2169785"/>
              <a:gd name="connsiteY74" fmla="*/ 663906 h 1544651"/>
              <a:gd name="connsiteX75" fmla="*/ 1978991 w 2169785"/>
              <a:gd name="connsiteY75" fmla="*/ 700736 h 1544651"/>
              <a:gd name="connsiteX76" fmla="*/ 1815796 w 2169785"/>
              <a:gd name="connsiteY76" fmla="*/ 666446 h 1544651"/>
              <a:gd name="connsiteX77" fmla="*/ 1815161 w 2169785"/>
              <a:gd name="connsiteY77" fmla="*/ 646126 h 1544651"/>
              <a:gd name="connsiteX78" fmla="*/ 1752931 w 2169785"/>
              <a:gd name="connsiteY78" fmla="*/ 608661 h 1544651"/>
              <a:gd name="connsiteX79" fmla="*/ 1715466 w 2169785"/>
              <a:gd name="connsiteY79" fmla="*/ 670891 h 1544651"/>
              <a:gd name="connsiteX80" fmla="*/ 1726261 w 2169785"/>
              <a:gd name="connsiteY80" fmla="*/ 691846 h 1544651"/>
              <a:gd name="connsiteX81" fmla="*/ 1589736 w 2169785"/>
              <a:gd name="connsiteY81" fmla="*/ 818211 h 1544651"/>
              <a:gd name="connsiteX82" fmla="*/ 1541476 w 2169785"/>
              <a:gd name="connsiteY82" fmla="*/ 804876 h 1544651"/>
              <a:gd name="connsiteX83" fmla="*/ 1503376 w 2169785"/>
              <a:gd name="connsiteY83" fmla="*/ 844246 h 1544651"/>
              <a:gd name="connsiteX84" fmla="*/ 1278586 w 2169785"/>
              <a:gd name="connsiteY84" fmla="*/ 808051 h 1544651"/>
              <a:gd name="connsiteX85" fmla="*/ 1273506 w 2169785"/>
              <a:gd name="connsiteY85" fmla="*/ 761061 h 1544651"/>
              <a:gd name="connsiteX86" fmla="*/ 1270331 w 2169785"/>
              <a:gd name="connsiteY86" fmla="*/ 755346 h 1544651"/>
              <a:gd name="connsiteX87" fmla="*/ 1250646 w 2169785"/>
              <a:gd name="connsiteY87" fmla="*/ 734391 h 1544651"/>
              <a:gd name="connsiteX88" fmla="*/ 1150316 w 2169785"/>
              <a:gd name="connsiteY88" fmla="*/ 750266 h 1544651"/>
              <a:gd name="connsiteX89" fmla="*/ 1146506 w 2169785"/>
              <a:gd name="connsiteY89" fmla="*/ 756616 h 1544651"/>
              <a:gd name="connsiteX90" fmla="*/ 971246 w 2169785"/>
              <a:gd name="connsiteY90" fmla="*/ 661366 h 1544651"/>
              <a:gd name="connsiteX91" fmla="*/ 949021 w 2169785"/>
              <a:gd name="connsiteY91" fmla="*/ 571831 h 1544651"/>
              <a:gd name="connsiteX92" fmla="*/ 936956 w 2169785"/>
              <a:gd name="connsiteY92" fmla="*/ 564846 h 1544651"/>
              <a:gd name="connsiteX93" fmla="*/ 1051256 w 2169785"/>
              <a:gd name="connsiteY93" fmla="*/ 287986 h 1544651"/>
              <a:gd name="connsiteX94" fmla="*/ 1102691 w 2169785"/>
              <a:gd name="connsiteY94" fmla="*/ 271476 h 1544651"/>
              <a:gd name="connsiteX95" fmla="*/ 1092531 w 2169785"/>
              <a:gd name="connsiteY95" fmla="*/ 207341 h 1544651"/>
              <a:gd name="connsiteX96" fmla="*/ 1028396 w 2169785"/>
              <a:gd name="connsiteY96" fmla="*/ 217501 h 1544651"/>
              <a:gd name="connsiteX97" fmla="*/ 1038556 w 2169785"/>
              <a:gd name="connsiteY97" fmla="*/ 281636 h 1544651"/>
              <a:gd name="connsiteX98" fmla="*/ 1044906 w 2169785"/>
              <a:gd name="connsiteY98" fmla="*/ 285446 h 1544651"/>
              <a:gd name="connsiteX99" fmla="*/ 930606 w 2169785"/>
              <a:gd name="connsiteY99" fmla="*/ 562306 h 1544651"/>
              <a:gd name="connsiteX100" fmla="*/ 895046 w 2169785"/>
              <a:gd name="connsiteY100" fmla="*/ 559131 h 1544651"/>
              <a:gd name="connsiteX101" fmla="*/ 862026 w 2169785"/>
              <a:gd name="connsiteY101" fmla="*/ 395936 h 1544651"/>
              <a:gd name="connsiteX102" fmla="*/ 902666 w 2169785"/>
              <a:gd name="connsiteY102" fmla="*/ 368631 h 1544651"/>
              <a:gd name="connsiteX103" fmla="*/ 886791 w 2169785"/>
              <a:gd name="connsiteY103" fmla="*/ 268301 h 1544651"/>
              <a:gd name="connsiteX104" fmla="*/ 800431 w 2169785"/>
              <a:gd name="connsiteY104" fmla="*/ 269571 h 1544651"/>
              <a:gd name="connsiteX105" fmla="*/ 693116 w 2169785"/>
              <a:gd name="connsiteY105" fmla="*/ 144476 h 1544651"/>
              <a:gd name="connsiteX106" fmla="*/ 698196 w 2169785"/>
              <a:gd name="connsiteY106" fmla="*/ 138761 h 1544651"/>
              <a:gd name="connsiteX107" fmla="*/ 688036 w 2169785"/>
              <a:gd name="connsiteY107" fmla="*/ 74626 h 1544651"/>
              <a:gd name="connsiteX108" fmla="*/ 623901 w 2169785"/>
              <a:gd name="connsiteY108" fmla="*/ 84786 h 1544651"/>
              <a:gd name="connsiteX109" fmla="*/ 634061 w 2169785"/>
              <a:gd name="connsiteY109" fmla="*/ 148921 h 1544651"/>
              <a:gd name="connsiteX110" fmla="*/ 688036 w 2169785"/>
              <a:gd name="connsiteY110" fmla="*/ 148921 h 1544651"/>
              <a:gd name="connsiteX111" fmla="*/ 795351 w 2169785"/>
              <a:gd name="connsiteY111" fmla="*/ 274016 h 1544651"/>
              <a:gd name="connsiteX112" fmla="*/ 786461 w 2169785"/>
              <a:gd name="connsiteY112" fmla="*/ 284176 h 1544651"/>
              <a:gd name="connsiteX113" fmla="*/ 802336 w 2169785"/>
              <a:gd name="connsiteY113" fmla="*/ 384506 h 1544651"/>
              <a:gd name="connsiteX114" fmla="*/ 855676 w 2169785"/>
              <a:gd name="connsiteY114" fmla="*/ 397206 h 1544651"/>
              <a:gd name="connsiteX115" fmla="*/ 888696 w 2169785"/>
              <a:gd name="connsiteY115" fmla="*/ 560401 h 1544651"/>
              <a:gd name="connsiteX116" fmla="*/ 848056 w 2169785"/>
              <a:gd name="connsiteY116" fmla="*/ 587706 h 1544651"/>
              <a:gd name="connsiteX117" fmla="*/ 835991 w 2169785"/>
              <a:gd name="connsiteY117" fmla="*/ 645491 h 1544651"/>
              <a:gd name="connsiteX118" fmla="*/ 227661 w 2169785"/>
              <a:gd name="connsiteY118" fmla="*/ 808051 h 1544651"/>
              <a:gd name="connsiteX119" fmla="*/ 191466 w 2169785"/>
              <a:gd name="connsiteY119" fmla="*/ 757251 h 1544651"/>
              <a:gd name="connsiteX120" fmla="*/ 137491 w 2169785"/>
              <a:gd name="connsiteY120" fmla="*/ 738836 h 1544651"/>
              <a:gd name="connsiteX121" fmla="*/ 138761 w 2169785"/>
              <a:gd name="connsiteY121" fmla="*/ 383871 h 1544651"/>
              <a:gd name="connsiteX122" fmla="*/ 194006 w 2169785"/>
              <a:gd name="connsiteY122" fmla="*/ 354661 h 1544651"/>
              <a:gd name="connsiteX123" fmla="*/ 204166 w 2169785"/>
              <a:gd name="connsiteY123" fmla="*/ 334341 h 1544651"/>
              <a:gd name="connsiteX124" fmla="*/ 408636 w 2169785"/>
              <a:gd name="connsiteY124" fmla="*/ 389586 h 1544651"/>
              <a:gd name="connsiteX125" fmla="*/ 426416 w 2169785"/>
              <a:gd name="connsiteY125" fmla="*/ 435306 h 1544651"/>
              <a:gd name="connsiteX126" fmla="*/ 490551 w 2169785"/>
              <a:gd name="connsiteY126" fmla="*/ 425146 h 1544651"/>
              <a:gd name="connsiteX127" fmla="*/ 480391 w 2169785"/>
              <a:gd name="connsiteY127" fmla="*/ 361011 h 1544651"/>
              <a:gd name="connsiteX128" fmla="*/ 416256 w 2169785"/>
              <a:gd name="connsiteY128" fmla="*/ 371171 h 1544651"/>
              <a:gd name="connsiteX129" fmla="*/ 409906 w 2169785"/>
              <a:gd name="connsiteY129" fmla="*/ 383236 h 1544651"/>
              <a:gd name="connsiteX130" fmla="*/ 205436 w 2169785"/>
              <a:gd name="connsiteY130" fmla="*/ 327991 h 1544651"/>
              <a:gd name="connsiteX131" fmla="*/ 177496 w 2169785"/>
              <a:gd name="connsiteY131" fmla="*/ 254331 h 1544651"/>
              <a:gd name="connsiteX132" fmla="*/ 115266 w 2169785"/>
              <a:gd name="connsiteY132" fmla="*/ 243536 h 1544651"/>
              <a:gd name="connsiteX133" fmla="*/ 63196 w 2169785"/>
              <a:gd name="connsiteY133" fmla="*/ 87961 h 1544651"/>
              <a:gd name="connsiteX134" fmla="*/ 82881 w 2169785"/>
              <a:gd name="connsiteY134" fmla="*/ 72721 h 1544651"/>
              <a:gd name="connsiteX135" fmla="*/ 72721 w 2169785"/>
              <a:gd name="connsiteY135" fmla="*/ 8586 h 1544651"/>
              <a:gd name="connsiteX136" fmla="*/ 8586 w 2169785"/>
              <a:gd name="connsiteY136" fmla="*/ 18746 h 1544651"/>
              <a:gd name="connsiteX137" fmla="*/ 18746 w 2169785"/>
              <a:gd name="connsiteY137" fmla="*/ 82881 h 1544651"/>
              <a:gd name="connsiteX138" fmla="*/ 56846 w 2169785"/>
              <a:gd name="connsiteY138" fmla="*/ 90501 h 1544651"/>
              <a:gd name="connsiteX139" fmla="*/ 108916 w 2169785"/>
              <a:gd name="connsiteY139" fmla="*/ 246076 h 1544651"/>
              <a:gd name="connsiteX140" fmla="*/ 76531 w 2169785"/>
              <a:gd name="connsiteY140" fmla="*/ 270841 h 1544651"/>
              <a:gd name="connsiteX141" fmla="*/ 92406 w 2169785"/>
              <a:gd name="connsiteY141" fmla="*/ 371171 h 1544651"/>
              <a:gd name="connsiteX142" fmla="*/ 131141 w 2169785"/>
              <a:gd name="connsiteY142" fmla="*/ 385141 h 1544651"/>
              <a:gd name="connsiteX143" fmla="*/ 129871 w 2169785"/>
              <a:gd name="connsiteY143" fmla="*/ 740106 h 1544651"/>
              <a:gd name="connsiteX144" fmla="*/ 53671 w 2169785"/>
              <a:gd name="connsiteY144" fmla="*/ 780746 h 1544651"/>
              <a:gd name="connsiteX145" fmla="*/ 75261 w 2169785"/>
              <a:gd name="connsiteY145" fmla="*/ 917906 h 1544651"/>
              <a:gd name="connsiteX146" fmla="*/ 212421 w 2169785"/>
              <a:gd name="connsiteY146" fmla="*/ 896316 h 1544651"/>
              <a:gd name="connsiteX147" fmla="*/ 216231 w 2169785"/>
              <a:gd name="connsiteY147" fmla="*/ 890601 h 1544651"/>
              <a:gd name="connsiteX148" fmla="*/ 507061 w 2169785"/>
              <a:gd name="connsiteY148" fmla="*/ 1059511 h 1544651"/>
              <a:gd name="connsiteX149" fmla="*/ 500711 w 2169785"/>
              <a:gd name="connsiteY149" fmla="*/ 1109676 h 1544651"/>
              <a:gd name="connsiteX150" fmla="*/ 202896 w 2169785"/>
              <a:gd name="connsiteY150" fmla="*/ 1217626 h 1544651"/>
              <a:gd name="connsiteX151" fmla="*/ 171781 w 2169785"/>
              <a:gd name="connsiteY151" fmla="*/ 1196671 h 1544651"/>
              <a:gd name="connsiteX152" fmla="*/ 133681 w 2169785"/>
              <a:gd name="connsiteY152" fmla="*/ 1231596 h 1544651"/>
              <a:gd name="connsiteX153" fmla="*/ 168606 w 2169785"/>
              <a:gd name="connsiteY153" fmla="*/ 1269696 h 1544651"/>
              <a:gd name="connsiteX154" fmla="*/ 206706 w 2169785"/>
              <a:gd name="connsiteY154" fmla="*/ 1234771 h 1544651"/>
              <a:gd name="connsiteX155" fmla="*/ 205436 w 2169785"/>
              <a:gd name="connsiteY155" fmla="*/ 1223976 h 1544651"/>
              <a:gd name="connsiteX156" fmla="*/ 503251 w 2169785"/>
              <a:gd name="connsiteY156" fmla="*/ 1116026 h 1544651"/>
              <a:gd name="connsiteX157" fmla="*/ 528651 w 2169785"/>
              <a:gd name="connsiteY157" fmla="*/ 1150316 h 1544651"/>
              <a:gd name="connsiteX158" fmla="*/ 571831 w 2169785"/>
              <a:gd name="connsiteY158" fmla="*/ 1164286 h 1544651"/>
              <a:gd name="connsiteX159" fmla="*/ 568021 w 2169785"/>
              <a:gd name="connsiteY159" fmla="*/ 1259536 h 1544651"/>
              <a:gd name="connsiteX160" fmla="*/ 533731 w 2169785"/>
              <a:gd name="connsiteY160" fmla="*/ 1294461 h 1544651"/>
              <a:gd name="connsiteX161" fmla="*/ 568656 w 2169785"/>
              <a:gd name="connsiteY161" fmla="*/ 1332561 h 1544651"/>
              <a:gd name="connsiteX162" fmla="*/ 606756 w 2169785"/>
              <a:gd name="connsiteY162" fmla="*/ 1297636 h 1544651"/>
              <a:gd name="connsiteX163" fmla="*/ 575006 w 2169785"/>
              <a:gd name="connsiteY163" fmla="*/ 1260171 h 1544651"/>
              <a:gd name="connsiteX164" fmla="*/ 578816 w 2169785"/>
              <a:gd name="connsiteY164" fmla="*/ 1164286 h 1544651"/>
              <a:gd name="connsiteX165" fmla="*/ 628981 w 2169785"/>
              <a:gd name="connsiteY165" fmla="*/ 1135076 h 1544651"/>
              <a:gd name="connsiteX166" fmla="*/ 635331 w 2169785"/>
              <a:gd name="connsiteY166" fmla="*/ 1124916 h 1544651"/>
              <a:gd name="connsiteX167" fmla="*/ 1015061 w 2169785"/>
              <a:gd name="connsiteY167" fmla="*/ 1293191 h 1544651"/>
              <a:gd name="connsiteX168" fmla="*/ 1040461 w 2169785"/>
              <a:gd name="connsiteY168" fmla="*/ 1378916 h 1544651"/>
              <a:gd name="connsiteX169" fmla="*/ 1126186 w 2169785"/>
              <a:gd name="connsiteY169" fmla="*/ 1379551 h 1544651"/>
              <a:gd name="connsiteX170" fmla="*/ 1255726 w 2169785"/>
              <a:gd name="connsiteY170" fmla="*/ 1544651 h 1544651"/>
              <a:gd name="connsiteX171" fmla="*/ 1263981 w 2169785"/>
              <a:gd name="connsiteY171" fmla="*/ 1544651 h 1544651"/>
              <a:gd name="connsiteX172" fmla="*/ 1131266 w 2169785"/>
              <a:gd name="connsiteY172" fmla="*/ 1375106 h 1544651"/>
              <a:gd name="connsiteX173" fmla="*/ 1142061 w 2169785"/>
              <a:gd name="connsiteY173" fmla="*/ 1361136 h 15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169785" h="1544651">
                <a:moveTo>
                  <a:pt x="1142061" y="1361136"/>
                </a:moveTo>
                <a:cubicBezTo>
                  <a:pt x="1165556" y="1328116"/>
                  <a:pt x="1158571" y="1282396"/>
                  <a:pt x="1126186" y="1258901"/>
                </a:cubicBezTo>
                <a:cubicBezTo>
                  <a:pt x="1093166" y="1234771"/>
                  <a:pt x="1047446" y="1242391"/>
                  <a:pt x="1023951" y="1274776"/>
                </a:cubicBezTo>
                <a:cubicBezTo>
                  <a:pt x="1021411" y="1277951"/>
                  <a:pt x="1019506" y="1281761"/>
                  <a:pt x="1017601" y="1284936"/>
                </a:cubicBezTo>
                <a:lnTo>
                  <a:pt x="637871" y="1116661"/>
                </a:lnTo>
                <a:cubicBezTo>
                  <a:pt x="649301" y="1086816"/>
                  <a:pt x="640411" y="1051891"/>
                  <a:pt x="613106" y="1032206"/>
                </a:cubicBezTo>
                <a:cubicBezTo>
                  <a:pt x="580721" y="1008711"/>
                  <a:pt x="536271" y="1015696"/>
                  <a:pt x="512776" y="1048081"/>
                </a:cubicBezTo>
                <a:cubicBezTo>
                  <a:pt x="512141" y="1049351"/>
                  <a:pt x="510871" y="1050621"/>
                  <a:pt x="510236" y="1051256"/>
                </a:cubicBezTo>
                <a:lnTo>
                  <a:pt x="219406" y="882346"/>
                </a:lnTo>
                <a:cubicBezTo>
                  <a:pt x="230836" y="860756"/>
                  <a:pt x="234011" y="836626"/>
                  <a:pt x="228296" y="813766"/>
                </a:cubicBezTo>
                <a:lnTo>
                  <a:pt x="836626" y="651206"/>
                </a:lnTo>
                <a:cubicBezTo>
                  <a:pt x="841071" y="665176"/>
                  <a:pt x="849961" y="678511"/>
                  <a:pt x="862661" y="687401"/>
                </a:cubicBezTo>
                <a:cubicBezTo>
                  <a:pt x="895046" y="710896"/>
                  <a:pt x="939496" y="703911"/>
                  <a:pt x="962991" y="671526"/>
                </a:cubicBezTo>
                <a:cubicBezTo>
                  <a:pt x="964261" y="669621"/>
                  <a:pt x="965531" y="668351"/>
                  <a:pt x="966166" y="666446"/>
                </a:cubicBezTo>
                <a:lnTo>
                  <a:pt x="1141426" y="761696"/>
                </a:lnTo>
                <a:cubicBezTo>
                  <a:pt x="1126821" y="792176"/>
                  <a:pt x="1135711" y="829641"/>
                  <a:pt x="1164286" y="849961"/>
                </a:cubicBezTo>
                <a:cubicBezTo>
                  <a:pt x="1196671" y="873456"/>
                  <a:pt x="1241121" y="866471"/>
                  <a:pt x="1264616" y="834086"/>
                </a:cubicBezTo>
                <a:cubicBezTo>
                  <a:pt x="1269061" y="827736"/>
                  <a:pt x="1272236" y="821386"/>
                  <a:pt x="1274776" y="814401"/>
                </a:cubicBezTo>
                <a:lnTo>
                  <a:pt x="1500836" y="850596"/>
                </a:lnTo>
                <a:cubicBezTo>
                  <a:pt x="1500201" y="855676"/>
                  <a:pt x="1500836" y="860756"/>
                  <a:pt x="1502106" y="865836"/>
                </a:cubicBezTo>
                <a:cubicBezTo>
                  <a:pt x="1509091" y="893141"/>
                  <a:pt x="1536396" y="910286"/>
                  <a:pt x="1564336" y="903301"/>
                </a:cubicBezTo>
                <a:cubicBezTo>
                  <a:pt x="1570051" y="902031"/>
                  <a:pt x="1575131" y="899491"/>
                  <a:pt x="1579576" y="896951"/>
                </a:cubicBezTo>
                <a:lnTo>
                  <a:pt x="1683716" y="1046811"/>
                </a:lnTo>
                <a:cubicBezTo>
                  <a:pt x="1667841" y="1058876"/>
                  <a:pt x="1660221" y="1079196"/>
                  <a:pt x="1665301" y="1099516"/>
                </a:cubicBezTo>
                <a:cubicBezTo>
                  <a:pt x="1670381" y="1120471"/>
                  <a:pt x="1687526" y="1135076"/>
                  <a:pt x="1707846" y="1138251"/>
                </a:cubicBezTo>
                <a:lnTo>
                  <a:pt x="1712291" y="1138886"/>
                </a:lnTo>
                <a:cubicBezTo>
                  <a:pt x="1717371" y="1138886"/>
                  <a:pt x="1722451" y="1138886"/>
                  <a:pt x="1727531" y="1137616"/>
                </a:cubicBezTo>
                <a:cubicBezTo>
                  <a:pt x="1742771" y="1133806"/>
                  <a:pt x="1754836" y="1123646"/>
                  <a:pt x="1761186" y="1110311"/>
                </a:cubicBezTo>
                <a:lnTo>
                  <a:pt x="1763091" y="1105866"/>
                </a:lnTo>
                <a:cubicBezTo>
                  <a:pt x="1766901" y="1096341"/>
                  <a:pt x="1767536" y="1085546"/>
                  <a:pt x="1764996" y="1074751"/>
                </a:cubicBezTo>
                <a:cubicBezTo>
                  <a:pt x="1764361" y="1073481"/>
                  <a:pt x="1764361" y="1071576"/>
                  <a:pt x="1763726" y="1070306"/>
                </a:cubicBezTo>
                <a:lnTo>
                  <a:pt x="1881201" y="1023951"/>
                </a:lnTo>
                <a:cubicBezTo>
                  <a:pt x="1886281" y="1034111"/>
                  <a:pt x="1898346" y="1039826"/>
                  <a:pt x="1909776" y="1037286"/>
                </a:cubicBezTo>
                <a:cubicBezTo>
                  <a:pt x="1923111" y="1034111"/>
                  <a:pt x="1932001" y="1020141"/>
                  <a:pt x="1928191" y="1006806"/>
                </a:cubicBezTo>
                <a:cubicBezTo>
                  <a:pt x="1925016" y="993471"/>
                  <a:pt x="1911046" y="984581"/>
                  <a:pt x="1897711" y="988391"/>
                </a:cubicBezTo>
                <a:cubicBezTo>
                  <a:pt x="1883741" y="991566"/>
                  <a:pt x="1875486" y="1005536"/>
                  <a:pt x="1879296" y="1018871"/>
                </a:cubicBezTo>
                <a:cubicBezTo>
                  <a:pt x="1879296" y="1019506"/>
                  <a:pt x="1879296" y="1019506"/>
                  <a:pt x="1879931" y="1020141"/>
                </a:cubicBezTo>
                <a:lnTo>
                  <a:pt x="1762456" y="1066496"/>
                </a:lnTo>
                <a:cubicBezTo>
                  <a:pt x="1752296" y="1044271"/>
                  <a:pt x="1728166" y="1031571"/>
                  <a:pt x="1703401" y="1037921"/>
                </a:cubicBezTo>
                <a:cubicBezTo>
                  <a:pt x="1697686" y="1039191"/>
                  <a:pt x="1692606" y="1041731"/>
                  <a:pt x="1688161" y="1044271"/>
                </a:cubicBezTo>
                <a:lnTo>
                  <a:pt x="1584021" y="894411"/>
                </a:lnTo>
                <a:cubicBezTo>
                  <a:pt x="1595451" y="885521"/>
                  <a:pt x="1603071" y="872186"/>
                  <a:pt x="1604341" y="857581"/>
                </a:cubicBezTo>
                <a:lnTo>
                  <a:pt x="1721181" y="860756"/>
                </a:lnTo>
                <a:cubicBezTo>
                  <a:pt x="1721181" y="862026"/>
                  <a:pt x="1721181" y="863931"/>
                  <a:pt x="1721816" y="865201"/>
                </a:cubicBezTo>
                <a:cubicBezTo>
                  <a:pt x="1724991" y="879171"/>
                  <a:pt x="1738961" y="887426"/>
                  <a:pt x="1752296" y="883616"/>
                </a:cubicBezTo>
                <a:cubicBezTo>
                  <a:pt x="1765631" y="880441"/>
                  <a:pt x="1774521" y="866471"/>
                  <a:pt x="1770711" y="853136"/>
                </a:cubicBezTo>
                <a:cubicBezTo>
                  <a:pt x="1767536" y="839801"/>
                  <a:pt x="1753566" y="830911"/>
                  <a:pt x="1740231" y="834721"/>
                </a:cubicBezTo>
                <a:cubicBezTo>
                  <a:pt x="1729436" y="837261"/>
                  <a:pt x="1722451" y="846151"/>
                  <a:pt x="1721181" y="856311"/>
                </a:cubicBezTo>
                <a:lnTo>
                  <a:pt x="1604341" y="853136"/>
                </a:lnTo>
                <a:cubicBezTo>
                  <a:pt x="1604341" y="849326"/>
                  <a:pt x="1603706" y="845516"/>
                  <a:pt x="1603071" y="841706"/>
                </a:cubicBezTo>
                <a:cubicBezTo>
                  <a:pt x="1601166" y="833451"/>
                  <a:pt x="1597356" y="826466"/>
                  <a:pt x="1592276" y="820751"/>
                </a:cubicBezTo>
                <a:lnTo>
                  <a:pt x="1728801" y="694386"/>
                </a:lnTo>
                <a:cubicBezTo>
                  <a:pt x="1740866" y="706451"/>
                  <a:pt x="1759281" y="712166"/>
                  <a:pt x="1777061" y="707721"/>
                </a:cubicBezTo>
                <a:cubicBezTo>
                  <a:pt x="1796111" y="703276"/>
                  <a:pt x="1810081" y="688671"/>
                  <a:pt x="1814526" y="670891"/>
                </a:cubicBezTo>
                <a:lnTo>
                  <a:pt x="1977721" y="705181"/>
                </a:lnTo>
                <a:cubicBezTo>
                  <a:pt x="1976451" y="711531"/>
                  <a:pt x="1977086" y="718516"/>
                  <a:pt x="1978356" y="725501"/>
                </a:cubicBezTo>
                <a:cubicBezTo>
                  <a:pt x="1985341" y="752806"/>
                  <a:pt x="2012646" y="769951"/>
                  <a:pt x="2040586" y="762966"/>
                </a:cubicBezTo>
                <a:cubicBezTo>
                  <a:pt x="2055191" y="759156"/>
                  <a:pt x="2067256" y="749631"/>
                  <a:pt x="2073606" y="736931"/>
                </a:cubicBezTo>
                <a:lnTo>
                  <a:pt x="2123136" y="774396"/>
                </a:lnTo>
                <a:cubicBezTo>
                  <a:pt x="2119961" y="780111"/>
                  <a:pt x="2118056" y="787096"/>
                  <a:pt x="2119961" y="794081"/>
                </a:cubicBezTo>
                <a:cubicBezTo>
                  <a:pt x="2123136" y="807416"/>
                  <a:pt x="2137106" y="816306"/>
                  <a:pt x="2150441" y="812496"/>
                </a:cubicBezTo>
                <a:cubicBezTo>
                  <a:pt x="2164411" y="809321"/>
                  <a:pt x="2172666" y="795351"/>
                  <a:pt x="2168856" y="782016"/>
                </a:cubicBezTo>
                <a:cubicBezTo>
                  <a:pt x="2165681" y="768046"/>
                  <a:pt x="2151711" y="759791"/>
                  <a:pt x="2138376" y="763601"/>
                </a:cubicBezTo>
                <a:cubicBezTo>
                  <a:pt x="2133296" y="764871"/>
                  <a:pt x="2128851" y="767411"/>
                  <a:pt x="2125676" y="771221"/>
                </a:cubicBezTo>
                <a:lnTo>
                  <a:pt x="2075511" y="733121"/>
                </a:lnTo>
                <a:cubicBezTo>
                  <a:pt x="2079321" y="723596"/>
                  <a:pt x="2080591" y="712166"/>
                  <a:pt x="2078051" y="701371"/>
                </a:cubicBezTo>
                <a:cubicBezTo>
                  <a:pt x="2075511" y="689941"/>
                  <a:pt x="2068526" y="679781"/>
                  <a:pt x="2059636" y="673431"/>
                </a:cubicBezTo>
                <a:lnTo>
                  <a:pt x="2086941" y="608661"/>
                </a:lnTo>
                <a:cubicBezTo>
                  <a:pt x="2091386" y="609931"/>
                  <a:pt x="2095831" y="610566"/>
                  <a:pt x="2100911" y="609296"/>
                </a:cubicBezTo>
                <a:cubicBezTo>
                  <a:pt x="2114881" y="606121"/>
                  <a:pt x="2123136" y="592151"/>
                  <a:pt x="2119326" y="578816"/>
                </a:cubicBezTo>
                <a:cubicBezTo>
                  <a:pt x="2116151" y="564846"/>
                  <a:pt x="2102181" y="556591"/>
                  <a:pt x="2088846" y="560401"/>
                </a:cubicBezTo>
                <a:cubicBezTo>
                  <a:pt x="2075511" y="563576"/>
                  <a:pt x="2066621" y="577546"/>
                  <a:pt x="2070431" y="590881"/>
                </a:cubicBezTo>
                <a:cubicBezTo>
                  <a:pt x="2072336" y="597866"/>
                  <a:pt x="2076781" y="604216"/>
                  <a:pt x="2083131" y="607391"/>
                </a:cubicBezTo>
                <a:lnTo>
                  <a:pt x="2056461" y="670891"/>
                </a:lnTo>
                <a:cubicBezTo>
                  <a:pt x="2045031" y="663271"/>
                  <a:pt x="2030426" y="660731"/>
                  <a:pt x="2016456" y="663906"/>
                </a:cubicBezTo>
                <a:cubicBezTo>
                  <a:pt x="1997406" y="668351"/>
                  <a:pt x="1983436" y="682956"/>
                  <a:pt x="1978991" y="700736"/>
                </a:cubicBezTo>
                <a:lnTo>
                  <a:pt x="1815796" y="666446"/>
                </a:lnTo>
                <a:cubicBezTo>
                  <a:pt x="1817066" y="660096"/>
                  <a:pt x="1816431" y="653111"/>
                  <a:pt x="1815161" y="646126"/>
                </a:cubicBezTo>
                <a:cubicBezTo>
                  <a:pt x="1808176" y="618821"/>
                  <a:pt x="1780871" y="601676"/>
                  <a:pt x="1752931" y="608661"/>
                </a:cubicBezTo>
                <a:cubicBezTo>
                  <a:pt x="1725626" y="615646"/>
                  <a:pt x="1708481" y="642951"/>
                  <a:pt x="1715466" y="670891"/>
                </a:cubicBezTo>
                <a:cubicBezTo>
                  <a:pt x="1717371" y="679146"/>
                  <a:pt x="1721181" y="686131"/>
                  <a:pt x="1726261" y="691846"/>
                </a:cubicBezTo>
                <a:lnTo>
                  <a:pt x="1589736" y="818211"/>
                </a:lnTo>
                <a:cubicBezTo>
                  <a:pt x="1577671" y="806146"/>
                  <a:pt x="1559256" y="800431"/>
                  <a:pt x="1541476" y="804876"/>
                </a:cubicBezTo>
                <a:cubicBezTo>
                  <a:pt x="1521791" y="809956"/>
                  <a:pt x="1507186" y="825831"/>
                  <a:pt x="1503376" y="844246"/>
                </a:cubicBezTo>
                <a:lnTo>
                  <a:pt x="1278586" y="808051"/>
                </a:lnTo>
                <a:cubicBezTo>
                  <a:pt x="1282396" y="792176"/>
                  <a:pt x="1280491" y="775666"/>
                  <a:pt x="1273506" y="761061"/>
                </a:cubicBezTo>
                <a:lnTo>
                  <a:pt x="1270331" y="755346"/>
                </a:lnTo>
                <a:cubicBezTo>
                  <a:pt x="1265251" y="747091"/>
                  <a:pt x="1258901" y="740106"/>
                  <a:pt x="1250646" y="734391"/>
                </a:cubicBezTo>
                <a:cubicBezTo>
                  <a:pt x="1218261" y="710896"/>
                  <a:pt x="1173811" y="717881"/>
                  <a:pt x="1150316" y="750266"/>
                </a:cubicBezTo>
                <a:cubicBezTo>
                  <a:pt x="1149046" y="752171"/>
                  <a:pt x="1147776" y="754076"/>
                  <a:pt x="1146506" y="756616"/>
                </a:cubicBezTo>
                <a:lnTo>
                  <a:pt x="971246" y="661366"/>
                </a:lnTo>
                <a:cubicBezTo>
                  <a:pt x="986486" y="630886"/>
                  <a:pt x="977596" y="592786"/>
                  <a:pt x="949021" y="571831"/>
                </a:cubicBezTo>
                <a:cubicBezTo>
                  <a:pt x="945211" y="569291"/>
                  <a:pt x="941401" y="566751"/>
                  <a:pt x="936956" y="564846"/>
                </a:cubicBezTo>
                <a:lnTo>
                  <a:pt x="1051256" y="287986"/>
                </a:lnTo>
                <a:cubicBezTo>
                  <a:pt x="1069671" y="294336"/>
                  <a:pt x="1090626" y="287986"/>
                  <a:pt x="1102691" y="271476"/>
                </a:cubicBezTo>
                <a:cubicBezTo>
                  <a:pt x="1117296" y="251156"/>
                  <a:pt x="1112851" y="222581"/>
                  <a:pt x="1092531" y="207341"/>
                </a:cubicBezTo>
                <a:cubicBezTo>
                  <a:pt x="1072211" y="192736"/>
                  <a:pt x="1043636" y="197181"/>
                  <a:pt x="1028396" y="217501"/>
                </a:cubicBezTo>
                <a:cubicBezTo>
                  <a:pt x="1013791" y="237821"/>
                  <a:pt x="1018236" y="266396"/>
                  <a:pt x="1038556" y="281636"/>
                </a:cubicBezTo>
                <a:cubicBezTo>
                  <a:pt x="1040461" y="282906"/>
                  <a:pt x="1043001" y="284176"/>
                  <a:pt x="1044906" y="285446"/>
                </a:cubicBezTo>
                <a:lnTo>
                  <a:pt x="930606" y="562306"/>
                </a:lnTo>
                <a:cubicBezTo>
                  <a:pt x="919176" y="557861"/>
                  <a:pt x="907111" y="557226"/>
                  <a:pt x="895046" y="559131"/>
                </a:cubicBezTo>
                <a:lnTo>
                  <a:pt x="862026" y="395936"/>
                </a:lnTo>
                <a:cubicBezTo>
                  <a:pt x="877901" y="392126"/>
                  <a:pt x="892506" y="382601"/>
                  <a:pt x="902666" y="368631"/>
                </a:cubicBezTo>
                <a:cubicBezTo>
                  <a:pt x="926161" y="336246"/>
                  <a:pt x="919176" y="291161"/>
                  <a:pt x="886791" y="268301"/>
                </a:cubicBezTo>
                <a:cubicBezTo>
                  <a:pt x="860121" y="249251"/>
                  <a:pt x="824561" y="250521"/>
                  <a:pt x="800431" y="269571"/>
                </a:cubicBezTo>
                <a:lnTo>
                  <a:pt x="693116" y="144476"/>
                </a:lnTo>
                <a:cubicBezTo>
                  <a:pt x="695021" y="142571"/>
                  <a:pt x="696291" y="140666"/>
                  <a:pt x="698196" y="138761"/>
                </a:cubicBezTo>
                <a:cubicBezTo>
                  <a:pt x="712801" y="118441"/>
                  <a:pt x="708356" y="89866"/>
                  <a:pt x="688036" y="74626"/>
                </a:cubicBezTo>
                <a:cubicBezTo>
                  <a:pt x="667716" y="60021"/>
                  <a:pt x="639141" y="64466"/>
                  <a:pt x="623901" y="84786"/>
                </a:cubicBezTo>
                <a:cubicBezTo>
                  <a:pt x="609296" y="105106"/>
                  <a:pt x="613741" y="133681"/>
                  <a:pt x="634061" y="148921"/>
                </a:cubicBezTo>
                <a:cubicBezTo>
                  <a:pt x="650571" y="160986"/>
                  <a:pt x="672796" y="160351"/>
                  <a:pt x="688036" y="148921"/>
                </a:cubicBezTo>
                <a:lnTo>
                  <a:pt x="795351" y="274016"/>
                </a:lnTo>
                <a:cubicBezTo>
                  <a:pt x="792176" y="277191"/>
                  <a:pt x="789001" y="280366"/>
                  <a:pt x="786461" y="284176"/>
                </a:cubicBezTo>
                <a:cubicBezTo>
                  <a:pt x="762966" y="316561"/>
                  <a:pt x="769951" y="361011"/>
                  <a:pt x="802336" y="384506"/>
                </a:cubicBezTo>
                <a:cubicBezTo>
                  <a:pt x="818211" y="395936"/>
                  <a:pt x="837896" y="400381"/>
                  <a:pt x="855676" y="397206"/>
                </a:cubicBezTo>
                <a:lnTo>
                  <a:pt x="888696" y="560401"/>
                </a:lnTo>
                <a:cubicBezTo>
                  <a:pt x="872821" y="564211"/>
                  <a:pt x="858216" y="573736"/>
                  <a:pt x="848056" y="587706"/>
                </a:cubicBezTo>
                <a:cubicBezTo>
                  <a:pt x="835356" y="604851"/>
                  <a:pt x="831546" y="625806"/>
                  <a:pt x="835991" y="645491"/>
                </a:cubicBezTo>
                <a:lnTo>
                  <a:pt x="227661" y="808051"/>
                </a:lnTo>
                <a:cubicBezTo>
                  <a:pt x="221946" y="788366"/>
                  <a:pt x="209246" y="769951"/>
                  <a:pt x="191466" y="757251"/>
                </a:cubicBezTo>
                <a:cubicBezTo>
                  <a:pt x="174956" y="745186"/>
                  <a:pt x="155906" y="739471"/>
                  <a:pt x="137491" y="738836"/>
                </a:cubicBezTo>
                <a:lnTo>
                  <a:pt x="138761" y="383871"/>
                </a:lnTo>
                <a:cubicBezTo>
                  <a:pt x="159716" y="383236"/>
                  <a:pt x="180671" y="373076"/>
                  <a:pt x="194006" y="354661"/>
                </a:cubicBezTo>
                <a:cubicBezTo>
                  <a:pt x="198451" y="348311"/>
                  <a:pt x="202261" y="341326"/>
                  <a:pt x="204166" y="334341"/>
                </a:cubicBezTo>
                <a:lnTo>
                  <a:pt x="408636" y="389586"/>
                </a:lnTo>
                <a:cubicBezTo>
                  <a:pt x="405461" y="406731"/>
                  <a:pt x="411811" y="424511"/>
                  <a:pt x="426416" y="435306"/>
                </a:cubicBezTo>
                <a:cubicBezTo>
                  <a:pt x="446736" y="449911"/>
                  <a:pt x="475311" y="445466"/>
                  <a:pt x="490551" y="425146"/>
                </a:cubicBezTo>
                <a:cubicBezTo>
                  <a:pt x="505156" y="404826"/>
                  <a:pt x="500711" y="376251"/>
                  <a:pt x="480391" y="361011"/>
                </a:cubicBezTo>
                <a:cubicBezTo>
                  <a:pt x="460071" y="346406"/>
                  <a:pt x="431496" y="350851"/>
                  <a:pt x="416256" y="371171"/>
                </a:cubicBezTo>
                <a:cubicBezTo>
                  <a:pt x="413716" y="374981"/>
                  <a:pt x="411811" y="378791"/>
                  <a:pt x="409906" y="383236"/>
                </a:cubicBezTo>
                <a:lnTo>
                  <a:pt x="205436" y="327991"/>
                </a:lnTo>
                <a:cubicBezTo>
                  <a:pt x="211151" y="300686"/>
                  <a:pt x="201626" y="271476"/>
                  <a:pt x="177496" y="254331"/>
                </a:cubicBezTo>
                <a:cubicBezTo>
                  <a:pt x="159081" y="240996"/>
                  <a:pt x="136221" y="237821"/>
                  <a:pt x="115266" y="243536"/>
                </a:cubicBezTo>
                <a:lnTo>
                  <a:pt x="63196" y="87961"/>
                </a:lnTo>
                <a:cubicBezTo>
                  <a:pt x="70816" y="84786"/>
                  <a:pt x="77801" y="79706"/>
                  <a:pt x="82881" y="72721"/>
                </a:cubicBezTo>
                <a:cubicBezTo>
                  <a:pt x="97486" y="52401"/>
                  <a:pt x="93041" y="23826"/>
                  <a:pt x="72721" y="8586"/>
                </a:cubicBezTo>
                <a:cubicBezTo>
                  <a:pt x="52401" y="-6019"/>
                  <a:pt x="23826" y="-1574"/>
                  <a:pt x="8586" y="18746"/>
                </a:cubicBezTo>
                <a:cubicBezTo>
                  <a:pt x="-6019" y="39066"/>
                  <a:pt x="-1574" y="67641"/>
                  <a:pt x="18746" y="82881"/>
                </a:cubicBezTo>
                <a:cubicBezTo>
                  <a:pt x="30176" y="91136"/>
                  <a:pt x="44146" y="93676"/>
                  <a:pt x="56846" y="90501"/>
                </a:cubicBezTo>
                <a:lnTo>
                  <a:pt x="108916" y="246076"/>
                </a:lnTo>
                <a:cubicBezTo>
                  <a:pt x="96216" y="251156"/>
                  <a:pt x="84786" y="259411"/>
                  <a:pt x="76531" y="270841"/>
                </a:cubicBezTo>
                <a:cubicBezTo>
                  <a:pt x="53036" y="303226"/>
                  <a:pt x="60021" y="347676"/>
                  <a:pt x="92406" y="371171"/>
                </a:cubicBezTo>
                <a:cubicBezTo>
                  <a:pt x="104471" y="379426"/>
                  <a:pt x="117806" y="384506"/>
                  <a:pt x="131141" y="385141"/>
                </a:cubicBezTo>
                <a:lnTo>
                  <a:pt x="129871" y="740106"/>
                </a:lnTo>
                <a:cubicBezTo>
                  <a:pt x="100661" y="740741"/>
                  <a:pt x="72086" y="754711"/>
                  <a:pt x="53671" y="780746"/>
                </a:cubicBezTo>
                <a:cubicBezTo>
                  <a:pt x="21921" y="824561"/>
                  <a:pt x="31446" y="886156"/>
                  <a:pt x="75261" y="917906"/>
                </a:cubicBezTo>
                <a:cubicBezTo>
                  <a:pt x="119076" y="949656"/>
                  <a:pt x="180671" y="940131"/>
                  <a:pt x="212421" y="896316"/>
                </a:cubicBezTo>
                <a:cubicBezTo>
                  <a:pt x="213691" y="894411"/>
                  <a:pt x="214961" y="892506"/>
                  <a:pt x="216231" y="890601"/>
                </a:cubicBezTo>
                <a:lnTo>
                  <a:pt x="507061" y="1059511"/>
                </a:lnTo>
                <a:cubicBezTo>
                  <a:pt x="498806" y="1075386"/>
                  <a:pt x="496901" y="1093166"/>
                  <a:pt x="500711" y="1109676"/>
                </a:cubicBezTo>
                <a:lnTo>
                  <a:pt x="202896" y="1217626"/>
                </a:lnTo>
                <a:cubicBezTo>
                  <a:pt x="197181" y="1205561"/>
                  <a:pt x="185751" y="1197306"/>
                  <a:pt x="171781" y="1196671"/>
                </a:cubicBezTo>
                <a:cubicBezTo>
                  <a:pt x="151461" y="1196036"/>
                  <a:pt x="134316" y="1211276"/>
                  <a:pt x="133681" y="1231596"/>
                </a:cubicBezTo>
                <a:cubicBezTo>
                  <a:pt x="133046" y="1251916"/>
                  <a:pt x="148286" y="1269061"/>
                  <a:pt x="168606" y="1269696"/>
                </a:cubicBezTo>
                <a:cubicBezTo>
                  <a:pt x="188926" y="1270331"/>
                  <a:pt x="206071" y="1255091"/>
                  <a:pt x="206706" y="1234771"/>
                </a:cubicBezTo>
                <a:cubicBezTo>
                  <a:pt x="206706" y="1230961"/>
                  <a:pt x="206071" y="1227786"/>
                  <a:pt x="205436" y="1223976"/>
                </a:cubicBezTo>
                <a:lnTo>
                  <a:pt x="503251" y="1116026"/>
                </a:lnTo>
                <a:cubicBezTo>
                  <a:pt x="507696" y="1129361"/>
                  <a:pt x="516586" y="1141426"/>
                  <a:pt x="528651" y="1150316"/>
                </a:cubicBezTo>
                <a:cubicBezTo>
                  <a:pt x="541351" y="1159841"/>
                  <a:pt x="556591" y="1164286"/>
                  <a:pt x="571831" y="1164286"/>
                </a:cubicBezTo>
                <a:lnTo>
                  <a:pt x="568021" y="1259536"/>
                </a:lnTo>
                <a:cubicBezTo>
                  <a:pt x="549606" y="1260806"/>
                  <a:pt x="534366" y="1275411"/>
                  <a:pt x="533731" y="1294461"/>
                </a:cubicBezTo>
                <a:cubicBezTo>
                  <a:pt x="533096" y="1314781"/>
                  <a:pt x="548336" y="1331926"/>
                  <a:pt x="568656" y="1332561"/>
                </a:cubicBezTo>
                <a:cubicBezTo>
                  <a:pt x="588976" y="1333196"/>
                  <a:pt x="606121" y="1317956"/>
                  <a:pt x="606756" y="1297636"/>
                </a:cubicBezTo>
                <a:cubicBezTo>
                  <a:pt x="607391" y="1278586"/>
                  <a:pt x="594056" y="1262711"/>
                  <a:pt x="575006" y="1260171"/>
                </a:cubicBezTo>
                <a:lnTo>
                  <a:pt x="578816" y="1164286"/>
                </a:lnTo>
                <a:cubicBezTo>
                  <a:pt x="597866" y="1162381"/>
                  <a:pt x="616281" y="1152221"/>
                  <a:pt x="628981" y="1135076"/>
                </a:cubicBezTo>
                <a:cubicBezTo>
                  <a:pt x="631521" y="1131901"/>
                  <a:pt x="633426" y="1128091"/>
                  <a:pt x="635331" y="1124916"/>
                </a:cubicBezTo>
                <a:lnTo>
                  <a:pt x="1015061" y="1293191"/>
                </a:lnTo>
                <a:cubicBezTo>
                  <a:pt x="1002996" y="1323671"/>
                  <a:pt x="1012521" y="1359231"/>
                  <a:pt x="1040461" y="1378916"/>
                </a:cubicBezTo>
                <a:cubicBezTo>
                  <a:pt x="1066496" y="1397966"/>
                  <a:pt x="1101421" y="1397331"/>
                  <a:pt x="1126186" y="1379551"/>
                </a:cubicBezTo>
                <a:lnTo>
                  <a:pt x="1255726" y="1544651"/>
                </a:lnTo>
                <a:lnTo>
                  <a:pt x="1263981" y="1544651"/>
                </a:lnTo>
                <a:lnTo>
                  <a:pt x="1131266" y="1375106"/>
                </a:lnTo>
                <a:cubicBezTo>
                  <a:pt x="1134441" y="1370026"/>
                  <a:pt x="1138251" y="1365581"/>
                  <a:pt x="1142061" y="136113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
        <p:nvSpPr>
          <p:cNvPr id="13" name="Title 12">
            <a:extLst>
              <a:ext uri="{FF2B5EF4-FFF2-40B4-BE49-F238E27FC236}">
                <a16:creationId xmlns:a16="http://schemas.microsoft.com/office/drawing/2014/main" id="{62521B42-7BF7-44B0-8184-BC1AB75C4CE9}"/>
              </a:ext>
            </a:extLst>
          </p:cNvPr>
          <p:cNvSpPr>
            <a:spLocks noGrp="1"/>
          </p:cNvSpPr>
          <p:nvPr>
            <p:ph type="title" hasCustomPrompt="1"/>
          </p:nvPr>
        </p:nvSpPr>
        <p:spPr>
          <a:xfrm>
            <a:off x="304800" y="5490309"/>
            <a:ext cx="6225985" cy="643791"/>
          </a:xfrm>
        </p:spPr>
        <p:txBody>
          <a:bodyPr/>
          <a:lstStyle>
            <a:lvl1pPr>
              <a:defRPr sz="4000">
                <a:solidFill>
                  <a:schemeClr val="accent1"/>
                </a:solidFill>
              </a:defRPr>
            </a:lvl1pPr>
          </a:lstStyle>
          <a:p>
            <a:r>
              <a:rPr lang="en-US" dirty="0"/>
              <a:t>Cover slide</a:t>
            </a:r>
          </a:p>
        </p:txBody>
      </p:sp>
      <p:sp>
        <p:nvSpPr>
          <p:cNvPr id="15" name="Text Placeholder 14">
            <a:extLst>
              <a:ext uri="{FF2B5EF4-FFF2-40B4-BE49-F238E27FC236}">
                <a16:creationId xmlns:a16="http://schemas.microsoft.com/office/drawing/2014/main" id="{9B2FEC77-18F9-4385-BC90-3CB9039E9195}"/>
              </a:ext>
            </a:extLst>
          </p:cNvPr>
          <p:cNvSpPr>
            <a:spLocks noGrp="1"/>
          </p:cNvSpPr>
          <p:nvPr>
            <p:ph type="body" sz="quarter" idx="10" hasCustomPrompt="1"/>
          </p:nvPr>
        </p:nvSpPr>
        <p:spPr>
          <a:xfrm>
            <a:off x="304800" y="6134100"/>
            <a:ext cx="6226175" cy="331788"/>
          </a:xfrm>
        </p:spPr>
        <p:txBody>
          <a:bodyPr/>
          <a:lstStyle>
            <a:lvl1pPr>
              <a:defRPr/>
            </a:lvl1pPr>
          </a:lstStyle>
          <a:p>
            <a:pPr lvl="0"/>
            <a:r>
              <a:rPr lang="en-US" dirty="0"/>
              <a:t>Subtitle</a:t>
            </a:r>
          </a:p>
        </p:txBody>
      </p:sp>
      <p:sp>
        <p:nvSpPr>
          <p:cNvPr id="16" name="Graphic 2">
            <a:extLst>
              <a:ext uri="{FF2B5EF4-FFF2-40B4-BE49-F238E27FC236}">
                <a16:creationId xmlns:a16="http://schemas.microsoft.com/office/drawing/2014/main" id="{CDE7F858-5C93-4394-BCF8-6BA01AD741D3}"/>
              </a:ext>
            </a:extLst>
          </p:cNvPr>
          <p:cNvSpPr/>
          <p:nvPr userDrawn="1"/>
        </p:nvSpPr>
        <p:spPr>
          <a:xfrm rot="10800000" flipH="1">
            <a:off x="13446" y="1653440"/>
            <a:ext cx="4209017" cy="2996363"/>
          </a:xfrm>
          <a:custGeom>
            <a:avLst/>
            <a:gdLst>
              <a:gd name="connsiteX0" fmla="*/ 1142061 w 2169785"/>
              <a:gd name="connsiteY0" fmla="*/ 1361136 h 1544651"/>
              <a:gd name="connsiteX1" fmla="*/ 1126186 w 2169785"/>
              <a:gd name="connsiteY1" fmla="*/ 1258901 h 1544651"/>
              <a:gd name="connsiteX2" fmla="*/ 1023951 w 2169785"/>
              <a:gd name="connsiteY2" fmla="*/ 1274776 h 1544651"/>
              <a:gd name="connsiteX3" fmla="*/ 1017601 w 2169785"/>
              <a:gd name="connsiteY3" fmla="*/ 1284936 h 1544651"/>
              <a:gd name="connsiteX4" fmla="*/ 637871 w 2169785"/>
              <a:gd name="connsiteY4" fmla="*/ 1116661 h 1544651"/>
              <a:gd name="connsiteX5" fmla="*/ 613106 w 2169785"/>
              <a:gd name="connsiteY5" fmla="*/ 1032206 h 1544651"/>
              <a:gd name="connsiteX6" fmla="*/ 512776 w 2169785"/>
              <a:gd name="connsiteY6" fmla="*/ 1048081 h 1544651"/>
              <a:gd name="connsiteX7" fmla="*/ 510236 w 2169785"/>
              <a:gd name="connsiteY7" fmla="*/ 1051256 h 1544651"/>
              <a:gd name="connsiteX8" fmla="*/ 219406 w 2169785"/>
              <a:gd name="connsiteY8" fmla="*/ 882346 h 1544651"/>
              <a:gd name="connsiteX9" fmla="*/ 228296 w 2169785"/>
              <a:gd name="connsiteY9" fmla="*/ 813766 h 1544651"/>
              <a:gd name="connsiteX10" fmla="*/ 836626 w 2169785"/>
              <a:gd name="connsiteY10" fmla="*/ 651206 h 1544651"/>
              <a:gd name="connsiteX11" fmla="*/ 862661 w 2169785"/>
              <a:gd name="connsiteY11" fmla="*/ 687401 h 1544651"/>
              <a:gd name="connsiteX12" fmla="*/ 962991 w 2169785"/>
              <a:gd name="connsiteY12" fmla="*/ 671526 h 1544651"/>
              <a:gd name="connsiteX13" fmla="*/ 966166 w 2169785"/>
              <a:gd name="connsiteY13" fmla="*/ 666446 h 1544651"/>
              <a:gd name="connsiteX14" fmla="*/ 1141426 w 2169785"/>
              <a:gd name="connsiteY14" fmla="*/ 761696 h 1544651"/>
              <a:gd name="connsiteX15" fmla="*/ 1164286 w 2169785"/>
              <a:gd name="connsiteY15" fmla="*/ 849961 h 1544651"/>
              <a:gd name="connsiteX16" fmla="*/ 1264616 w 2169785"/>
              <a:gd name="connsiteY16" fmla="*/ 834086 h 1544651"/>
              <a:gd name="connsiteX17" fmla="*/ 1274776 w 2169785"/>
              <a:gd name="connsiteY17" fmla="*/ 814401 h 1544651"/>
              <a:gd name="connsiteX18" fmla="*/ 1500836 w 2169785"/>
              <a:gd name="connsiteY18" fmla="*/ 850596 h 1544651"/>
              <a:gd name="connsiteX19" fmla="*/ 1502106 w 2169785"/>
              <a:gd name="connsiteY19" fmla="*/ 865836 h 1544651"/>
              <a:gd name="connsiteX20" fmla="*/ 1564336 w 2169785"/>
              <a:gd name="connsiteY20" fmla="*/ 903301 h 1544651"/>
              <a:gd name="connsiteX21" fmla="*/ 1579576 w 2169785"/>
              <a:gd name="connsiteY21" fmla="*/ 896951 h 1544651"/>
              <a:gd name="connsiteX22" fmla="*/ 1683716 w 2169785"/>
              <a:gd name="connsiteY22" fmla="*/ 1046811 h 1544651"/>
              <a:gd name="connsiteX23" fmla="*/ 1665301 w 2169785"/>
              <a:gd name="connsiteY23" fmla="*/ 1099516 h 1544651"/>
              <a:gd name="connsiteX24" fmla="*/ 1707846 w 2169785"/>
              <a:gd name="connsiteY24" fmla="*/ 1138251 h 1544651"/>
              <a:gd name="connsiteX25" fmla="*/ 1712291 w 2169785"/>
              <a:gd name="connsiteY25" fmla="*/ 1138886 h 1544651"/>
              <a:gd name="connsiteX26" fmla="*/ 1727531 w 2169785"/>
              <a:gd name="connsiteY26" fmla="*/ 1137616 h 1544651"/>
              <a:gd name="connsiteX27" fmla="*/ 1761186 w 2169785"/>
              <a:gd name="connsiteY27" fmla="*/ 1110311 h 1544651"/>
              <a:gd name="connsiteX28" fmla="*/ 1763091 w 2169785"/>
              <a:gd name="connsiteY28" fmla="*/ 1105866 h 1544651"/>
              <a:gd name="connsiteX29" fmla="*/ 1764996 w 2169785"/>
              <a:gd name="connsiteY29" fmla="*/ 1074751 h 1544651"/>
              <a:gd name="connsiteX30" fmla="*/ 1763726 w 2169785"/>
              <a:gd name="connsiteY30" fmla="*/ 1070306 h 1544651"/>
              <a:gd name="connsiteX31" fmla="*/ 1881201 w 2169785"/>
              <a:gd name="connsiteY31" fmla="*/ 1023951 h 1544651"/>
              <a:gd name="connsiteX32" fmla="*/ 1909776 w 2169785"/>
              <a:gd name="connsiteY32" fmla="*/ 1037286 h 1544651"/>
              <a:gd name="connsiteX33" fmla="*/ 1928191 w 2169785"/>
              <a:gd name="connsiteY33" fmla="*/ 1006806 h 1544651"/>
              <a:gd name="connsiteX34" fmla="*/ 1897711 w 2169785"/>
              <a:gd name="connsiteY34" fmla="*/ 988391 h 1544651"/>
              <a:gd name="connsiteX35" fmla="*/ 1879296 w 2169785"/>
              <a:gd name="connsiteY35" fmla="*/ 1018871 h 1544651"/>
              <a:gd name="connsiteX36" fmla="*/ 1879931 w 2169785"/>
              <a:gd name="connsiteY36" fmla="*/ 1020141 h 1544651"/>
              <a:gd name="connsiteX37" fmla="*/ 1762456 w 2169785"/>
              <a:gd name="connsiteY37" fmla="*/ 1066496 h 1544651"/>
              <a:gd name="connsiteX38" fmla="*/ 1703401 w 2169785"/>
              <a:gd name="connsiteY38" fmla="*/ 1037921 h 1544651"/>
              <a:gd name="connsiteX39" fmla="*/ 1688161 w 2169785"/>
              <a:gd name="connsiteY39" fmla="*/ 1044271 h 1544651"/>
              <a:gd name="connsiteX40" fmla="*/ 1584021 w 2169785"/>
              <a:gd name="connsiteY40" fmla="*/ 894411 h 1544651"/>
              <a:gd name="connsiteX41" fmla="*/ 1604341 w 2169785"/>
              <a:gd name="connsiteY41" fmla="*/ 857581 h 1544651"/>
              <a:gd name="connsiteX42" fmla="*/ 1721181 w 2169785"/>
              <a:gd name="connsiteY42" fmla="*/ 860756 h 1544651"/>
              <a:gd name="connsiteX43" fmla="*/ 1721816 w 2169785"/>
              <a:gd name="connsiteY43" fmla="*/ 865201 h 1544651"/>
              <a:gd name="connsiteX44" fmla="*/ 1752296 w 2169785"/>
              <a:gd name="connsiteY44" fmla="*/ 883616 h 1544651"/>
              <a:gd name="connsiteX45" fmla="*/ 1770711 w 2169785"/>
              <a:gd name="connsiteY45" fmla="*/ 853136 h 1544651"/>
              <a:gd name="connsiteX46" fmla="*/ 1740231 w 2169785"/>
              <a:gd name="connsiteY46" fmla="*/ 834721 h 1544651"/>
              <a:gd name="connsiteX47" fmla="*/ 1721181 w 2169785"/>
              <a:gd name="connsiteY47" fmla="*/ 856311 h 1544651"/>
              <a:gd name="connsiteX48" fmla="*/ 1604341 w 2169785"/>
              <a:gd name="connsiteY48" fmla="*/ 853136 h 1544651"/>
              <a:gd name="connsiteX49" fmla="*/ 1603071 w 2169785"/>
              <a:gd name="connsiteY49" fmla="*/ 841706 h 1544651"/>
              <a:gd name="connsiteX50" fmla="*/ 1592276 w 2169785"/>
              <a:gd name="connsiteY50" fmla="*/ 820751 h 1544651"/>
              <a:gd name="connsiteX51" fmla="*/ 1728801 w 2169785"/>
              <a:gd name="connsiteY51" fmla="*/ 694386 h 1544651"/>
              <a:gd name="connsiteX52" fmla="*/ 1777061 w 2169785"/>
              <a:gd name="connsiteY52" fmla="*/ 707721 h 1544651"/>
              <a:gd name="connsiteX53" fmla="*/ 1814526 w 2169785"/>
              <a:gd name="connsiteY53" fmla="*/ 670891 h 1544651"/>
              <a:gd name="connsiteX54" fmla="*/ 1977721 w 2169785"/>
              <a:gd name="connsiteY54" fmla="*/ 705181 h 1544651"/>
              <a:gd name="connsiteX55" fmla="*/ 1978356 w 2169785"/>
              <a:gd name="connsiteY55" fmla="*/ 725501 h 1544651"/>
              <a:gd name="connsiteX56" fmla="*/ 2040586 w 2169785"/>
              <a:gd name="connsiteY56" fmla="*/ 762966 h 1544651"/>
              <a:gd name="connsiteX57" fmla="*/ 2073606 w 2169785"/>
              <a:gd name="connsiteY57" fmla="*/ 736931 h 1544651"/>
              <a:gd name="connsiteX58" fmla="*/ 2123136 w 2169785"/>
              <a:gd name="connsiteY58" fmla="*/ 774396 h 1544651"/>
              <a:gd name="connsiteX59" fmla="*/ 2119961 w 2169785"/>
              <a:gd name="connsiteY59" fmla="*/ 794081 h 1544651"/>
              <a:gd name="connsiteX60" fmla="*/ 2150441 w 2169785"/>
              <a:gd name="connsiteY60" fmla="*/ 812496 h 1544651"/>
              <a:gd name="connsiteX61" fmla="*/ 2168856 w 2169785"/>
              <a:gd name="connsiteY61" fmla="*/ 782016 h 1544651"/>
              <a:gd name="connsiteX62" fmla="*/ 2138376 w 2169785"/>
              <a:gd name="connsiteY62" fmla="*/ 763601 h 1544651"/>
              <a:gd name="connsiteX63" fmla="*/ 2125676 w 2169785"/>
              <a:gd name="connsiteY63" fmla="*/ 771221 h 1544651"/>
              <a:gd name="connsiteX64" fmla="*/ 2075511 w 2169785"/>
              <a:gd name="connsiteY64" fmla="*/ 733121 h 1544651"/>
              <a:gd name="connsiteX65" fmla="*/ 2078051 w 2169785"/>
              <a:gd name="connsiteY65" fmla="*/ 701371 h 1544651"/>
              <a:gd name="connsiteX66" fmla="*/ 2059636 w 2169785"/>
              <a:gd name="connsiteY66" fmla="*/ 673431 h 1544651"/>
              <a:gd name="connsiteX67" fmla="*/ 2086941 w 2169785"/>
              <a:gd name="connsiteY67" fmla="*/ 608661 h 1544651"/>
              <a:gd name="connsiteX68" fmla="*/ 2100911 w 2169785"/>
              <a:gd name="connsiteY68" fmla="*/ 609296 h 1544651"/>
              <a:gd name="connsiteX69" fmla="*/ 2119326 w 2169785"/>
              <a:gd name="connsiteY69" fmla="*/ 578816 h 1544651"/>
              <a:gd name="connsiteX70" fmla="*/ 2088846 w 2169785"/>
              <a:gd name="connsiteY70" fmla="*/ 560401 h 1544651"/>
              <a:gd name="connsiteX71" fmla="*/ 2070431 w 2169785"/>
              <a:gd name="connsiteY71" fmla="*/ 590881 h 1544651"/>
              <a:gd name="connsiteX72" fmla="*/ 2083131 w 2169785"/>
              <a:gd name="connsiteY72" fmla="*/ 607391 h 1544651"/>
              <a:gd name="connsiteX73" fmla="*/ 2056461 w 2169785"/>
              <a:gd name="connsiteY73" fmla="*/ 670891 h 1544651"/>
              <a:gd name="connsiteX74" fmla="*/ 2016456 w 2169785"/>
              <a:gd name="connsiteY74" fmla="*/ 663906 h 1544651"/>
              <a:gd name="connsiteX75" fmla="*/ 1978991 w 2169785"/>
              <a:gd name="connsiteY75" fmla="*/ 700736 h 1544651"/>
              <a:gd name="connsiteX76" fmla="*/ 1815796 w 2169785"/>
              <a:gd name="connsiteY76" fmla="*/ 666446 h 1544651"/>
              <a:gd name="connsiteX77" fmla="*/ 1815161 w 2169785"/>
              <a:gd name="connsiteY77" fmla="*/ 646126 h 1544651"/>
              <a:gd name="connsiteX78" fmla="*/ 1752931 w 2169785"/>
              <a:gd name="connsiteY78" fmla="*/ 608661 h 1544651"/>
              <a:gd name="connsiteX79" fmla="*/ 1715466 w 2169785"/>
              <a:gd name="connsiteY79" fmla="*/ 670891 h 1544651"/>
              <a:gd name="connsiteX80" fmla="*/ 1726261 w 2169785"/>
              <a:gd name="connsiteY80" fmla="*/ 691846 h 1544651"/>
              <a:gd name="connsiteX81" fmla="*/ 1589736 w 2169785"/>
              <a:gd name="connsiteY81" fmla="*/ 818211 h 1544651"/>
              <a:gd name="connsiteX82" fmla="*/ 1541476 w 2169785"/>
              <a:gd name="connsiteY82" fmla="*/ 804876 h 1544651"/>
              <a:gd name="connsiteX83" fmla="*/ 1503376 w 2169785"/>
              <a:gd name="connsiteY83" fmla="*/ 844246 h 1544651"/>
              <a:gd name="connsiteX84" fmla="*/ 1278586 w 2169785"/>
              <a:gd name="connsiteY84" fmla="*/ 808051 h 1544651"/>
              <a:gd name="connsiteX85" fmla="*/ 1273506 w 2169785"/>
              <a:gd name="connsiteY85" fmla="*/ 761061 h 1544651"/>
              <a:gd name="connsiteX86" fmla="*/ 1270331 w 2169785"/>
              <a:gd name="connsiteY86" fmla="*/ 755346 h 1544651"/>
              <a:gd name="connsiteX87" fmla="*/ 1250646 w 2169785"/>
              <a:gd name="connsiteY87" fmla="*/ 734391 h 1544651"/>
              <a:gd name="connsiteX88" fmla="*/ 1150316 w 2169785"/>
              <a:gd name="connsiteY88" fmla="*/ 750266 h 1544651"/>
              <a:gd name="connsiteX89" fmla="*/ 1146506 w 2169785"/>
              <a:gd name="connsiteY89" fmla="*/ 756616 h 1544651"/>
              <a:gd name="connsiteX90" fmla="*/ 971246 w 2169785"/>
              <a:gd name="connsiteY90" fmla="*/ 661366 h 1544651"/>
              <a:gd name="connsiteX91" fmla="*/ 949021 w 2169785"/>
              <a:gd name="connsiteY91" fmla="*/ 571831 h 1544651"/>
              <a:gd name="connsiteX92" fmla="*/ 936956 w 2169785"/>
              <a:gd name="connsiteY92" fmla="*/ 564846 h 1544651"/>
              <a:gd name="connsiteX93" fmla="*/ 1051256 w 2169785"/>
              <a:gd name="connsiteY93" fmla="*/ 287986 h 1544651"/>
              <a:gd name="connsiteX94" fmla="*/ 1102691 w 2169785"/>
              <a:gd name="connsiteY94" fmla="*/ 271476 h 1544651"/>
              <a:gd name="connsiteX95" fmla="*/ 1092531 w 2169785"/>
              <a:gd name="connsiteY95" fmla="*/ 207341 h 1544651"/>
              <a:gd name="connsiteX96" fmla="*/ 1028396 w 2169785"/>
              <a:gd name="connsiteY96" fmla="*/ 217501 h 1544651"/>
              <a:gd name="connsiteX97" fmla="*/ 1038556 w 2169785"/>
              <a:gd name="connsiteY97" fmla="*/ 281636 h 1544651"/>
              <a:gd name="connsiteX98" fmla="*/ 1044906 w 2169785"/>
              <a:gd name="connsiteY98" fmla="*/ 285446 h 1544651"/>
              <a:gd name="connsiteX99" fmla="*/ 930606 w 2169785"/>
              <a:gd name="connsiteY99" fmla="*/ 562306 h 1544651"/>
              <a:gd name="connsiteX100" fmla="*/ 895046 w 2169785"/>
              <a:gd name="connsiteY100" fmla="*/ 559131 h 1544651"/>
              <a:gd name="connsiteX101" fmla="*/ 862026 w 2169785"/>
              <a:gd name="connsiteY101" fmla="*/ 395936 h 1544651"/>
              <a:gd name="connsiteX102" fmla="*/ 902666 w 2169785"/>
              <a:gd name="connsiteY102" fmla="*/ 368631 h 1544651"/>
              <a:gd name="connsiteX103" fmla="*/ 886791 w 2169785"/>
              <a:gd name="connsiteY103" fmla="*/ 268301 h 1544651"/>
              <a:gd name="connsiteX104" fmla="*/ 800431 w 2169785"/>
              <a:gd name="connsiteY104" fmla="*/ 269571 h 1544651"/>
              <a:gd name="connsiteX105" fmla="*/ 693116 w 2169785"/>
              <a:gd name="connsiteY105" fmla="*/ 144476 h 1544651"/>
              <a:gd name="connsiteX106" fmla="*/ 698196 w 2169785"/>
              <a:gd name="connsiteY106" fmla="*/ 138761 h 1544651"/>
              <a:gd name="connsiteX107" fmla="*/ 688036 w 2169785"/>
              <a:gd name="connsiteY107" fmla="*/ 74626 h 1544651"/>
              <a:gd name="connsiteX108" fmla="*/ 623901 w 2169785"/>
              <a:gd name="connsiteY108" fmla="*/ 84786 h 1544651"/>
              <a:gd name="connsiteX109" fmla="*/ 634061 w 2169785"/>
              <a:gd name="connsiteY109" fmla="*/ 148921 h 1544651"/>
              <a:gd name="connsiteX110" fmla="*/ 688036 w 2169785"/>
              <a:gd name="connsiteY110" fmla="*/ 148921 h 1544651"/>
              <a:gd name="connsiteX111" fmla="*/ 795351 w 2169785"/>
              <a:gd name="connsiteY111" fmla="*/ 274016 h 1544651"/>
              <a:gd name="connsiteX112" fmla="*/ 786461 w 2169785"/>
              <a:gd name="connsiteY112" fmla="*/ 284176 h 1544651"/>
              <a:gd name="connsiteX113" fmla="*/ 802336 w 2169785"/>
              <a:gd name="connsiteY113" fmla="*/ 384506 h 1544651"/>
              <a:gd name="connsiteX114" fmla="*/ 855676 w 2169785"/>
              <a:gd name="connsiteY114" fmla="*/ 397206 h 1544651"/>
              <a:gd name="connsiteX115" fmla="*/ 888696 w 2169785"/>
              <a:gd name="connsiteY115" fmla="*/ 560401 h 1544651"/>
              <a:gd name="connsiteX116" fmla="*/ 848056 w 2169785"/>
              <a:gd name="connsiteY116" fmla="*/ 587706 h 1544651"/>
              <a:gd name="connsiteX117" fmla="*/ 835991 w 2169785"/>
              <a:gd name="connsiteY117" fmla="*/ 645491 h 1544651"/>
              <a:gd name="connsiteX118" fmla="*/ 227661 w 2169785"/>
              <a:gd name="connsiteY118" fmla="*/ 808051 h 1544651"/>
              <a:gd name="connsiteX119" fmla="*/ 191466 w 2169785"/>
              <a:gd name="connsiteY119" fmla="*/ 757251 h 1544651"/>
              <a:gd name="connsiteX120" fmla="*/ 137491 w 2169785"/>
              <a:gd name="connsiteY120" fmla="*/ 738836 h 1544651"/>
              <a:gd name="connsiteX121" fmla="*/ 138761 w 2169785"/>
              <a:gd name="connsiteY121" fmla="*/ 383871 h 1544651"/>
              <a:gd name="connsiteX122" fmla="*/ 194006 w 2169785"/>
              <a:gd name="connsiteY122" fmla="*/ 354661 h 1544651"/>
              <a:gd name="connsiteX123" fmla="*/ 204166 w 2169785"/>
              <a:gd name="connsiteY123" fmla="*/ 334341 h 1544651"/>
              <a:gd name="connsiteX124" fmla="*/ 408636 w 2169785"/>
              <a:gd name="connsiteY124" fmla="*/ 389586 h 1544651"/>
              <a:gd name="connsiteX125" fmla="*/ 426416 w 2169785"/>
              <a:gd name="connsiteY125" fmla="*/ 435306 h 1544651"/>
              <a:gd name="connsiteX126" fmla="*/ 490551 w 2169785"/>
              <a:gd name="connsiteY126" fmla="*/ 425146 h 1544651"/>
              <a:gd name="connsiteX127" fmla="*/ 480391 w 2169785"/>
              <a:gd name="connsiteY127" fmla="*/ 361011 h 1544651"/>
              <a:gd name="connsiteX128" fmla="*/ 416256 w 2169785"/>
              <a:gd name="connsiteY128" fmla="*/ 371171 h 1544651"/>
              <a:gd name="connsiteX129" fmla="*/ 409906 w 2169785"/>
              <a:gd name="connsiteY129" fmla="*/ 383236 h 1544651"/>
              <a:gd name="connsiteX130" fmla="*/ 205436 w 2169785"/>
              <a:gd name="connsiteY130" fmla="*/ 327991 h 1544651"/>
              <a:gd name="connsiteX131" fmla="*/ 177496 w 2169785"/>
              <a:gd name="connsiteY131" fmla="*/ 254331 h 1544651"/>
              <a:gd name="connsiteX132" fmla="*/ 115266 w 2169785"/>
              <a:gd name="connsiteY132" fmla="*/ 243536 h 1544651"/>
              <a:gd name="connsiteX133" fmla="*/ 63196 w 2169785"/>
              <a:gd name="connsiteY133" fmla="*/ 87961 h 1544651"/>
              <a:gd name="connsiteX134" fmla="*/ 82881 w 2169785"/>
              <a:gd name="connsiteY134" fmla="*/ 72721 h 1544651"/>
              <a:gd name="connsiteX135" fmla="*/ 72721 w 2169785"/>
              <a:gd name="connsiteY135" fmla="*/ 8586 h 1544651"/>
              <a:gd name="connsiteX136" fmla="*/ 8586 w 2169785"/>
              <a:gd name="connsiteY136" fmla="*/ 18746 h 1544651"/>
              <a:gd name="connsiteX137" fmla="*/ 18746 w 2169785"/>
              <a:gd name="connsiteY137" fmla="*/ 82881 h 1544651"/>
              <a:gd name="connsiteX138" fmla="*/ 56846 w 2169785"/>
              <a:gd name="connsiteY138" fmla="*/ 90501 h 1544651"/>
              <a:gd name="connsiteX139" fmla="*/ 108916 w 2169785"/>
              <a:gd name="connsiteY139" fmla="*/ 246076 h 1544651"/>
              <a:gd name="connsiteX140" fmla="*/ 76531 w 2169785"/>
              <a:gd name="connsiteY140" fmla="*/ 270841 h 1544651"/>
              <a:gd name="connsiteX141" fmla="*/ 92406 w 2169785"/>
              <a:gd name="connsiteY141" fmla="*/ 371171 h 1544651"/>
              <a:gd name="connsiteX142" fmla="*/ 131141 w 2169785"/>
              <a:gd name="connsiteY142" fmla="*/ 385141 h 1544651"/>
              <a:gd name="connsiteX143" fmla="*/ 129871 w 2169785"/>
              <a:gd name="connsiteY143" fmla="*/ 740106 h 1544651"/>
              <a:gd name="connsiteX144" fmla="*/ 53671 w 2169785"/>
              <a:gd name="connsiteY144" fmla="*/ 780746 h 1544651"/>
              <a:gd name="connsiteX145" fmla="*/ 75261 w 2169785"/>
              <a:gd name="connsiteY145" fmla="*/ 917906 h 1544651"/>
              <a:gd name="connsiteX146" fmla="*/ 212421 w 2169785"/>
              <a:gd name="connsiteY146" fmla="*/ 896316 h 1544651"/>
              <a:gd name="connsiteX147" fmla="*/ 216231 w 2169785"/>
              <a:gd name="connsiteY147" fmla="*/ 890601 h 1544651"/>
              <a:gd name="connsiteX148" fmla="*/ 507061 w 2169785"/>
              <a:gd name="connsiteY148" fmla="*/ 1059511 h 1544651"/>
              <a:gd name="connsiteX149" fmla="*/ 500711 w 2169785"/>
              <a:gd name="connsiteY149" fmla="*/ 1109676 h 1544651"/>
              <a:gd name="connsiteX150" fmla="*/ 202896 w 2169785"/>
              <a:gd name="connsiteY150" fmla="*/ 1217626 h 1544651"/>
              <a:gd name="connsiteX151" fmla="*/ 171781 w 2169785"/>
              <a:gd name="connsiteY151" fmla="*/ 1196671 h 1544651"/>
              <a:gd name="connsiteX152" fmla="*/ 133681 w 2169785"/>
              <a:gd name="connsiteY152" fmla="*/ 1231596 h 1544651"/>
              <a:gd name="connsiteX153" fmla="*/ 168606 w 2169785"/>
              <a:gd name="connsiteY153" fmla="*/ 1269696 h 1544651"/>
              <a:gd name="connsiteX154" fmla="*/ 206706 w 2169785"/>
              <a:gd name="connsiteY154" fmla="*/ 1234771 h 1544651"/>
              <a:gd name="connsiteX155" fmla="*/ 205436 w 2169785"/>
              <a:gd name="connsiteY155" fmla="*/ 1223976 h 1544651"/>
              <a:gd name="connsiteX156" fmla="*/ 503251 w 2169785"/>
              <a:gd name="connsiteY156" fmla="*/ 1116026 h 1544651"/>
              <a:gd name="connsiteX157" fmla="*/ 528651 w 2169785"/>
              <a:gd name="connsiteY157" fmla="*/ 1150316 h 1544651"/>
              <a:gd name="connsiteX158" fmla="*/ 571831 w 2169785"/>
              <a:gd name="connsiteY158" fmla="*/ 1164286 h 1544651"/>
              <a:gd name="connsiteX159" fmla="*/ 568021 w 2169785"/>
              <a:gd name="connsiteY159" fmla="*/ 1259536 h 1544651"/>
              <a:gd name="connsiteX160" fmla="*/ 533731 w 2169785"/>
              <a:gd name="connsiteY160" fmla="*/ 1294461 h 1544651"/>
              <a:gd name="connsiteX161" fmla="*/ 568656 w 2169785"/>
              <a:gd name="connsiteY161" fmla="*/ 1332561 h 1544651"/>
              <a:gd name="connsiteX162" fmla="*/ 606756 w 2169785"/>
              <a:gd name="connsiteY162" fmla="*/ 1297636 h 1544651"/>
              <a:gd name="connsiteX163" fmla="*/ 575006 w 2169785"/>
              <a:gd name="connsiteY163" fmla="*/ 1260171 h 1544651"/>
              <a:gd name="connsiteX164" fmla="*/ 578816 w 2169785"/>
              <a:gd name="connsiteY164" fmla="*/ 1164286 h 1544651"/>
              <a:gd name="connsiteX165" fmla="*/ 628981 w 2169785"/>
              <a:gd name="connsiteY165" fmla="*/ 1135076 h 1544651"/>
              <a:gd name="connsiteX166" fmla="*/ 635331 w 2169785"/>
              <a:gd name="connsiteY166" fmla="*/ 1124916 h 1544651"/>
              <a:gd name="connsiteX167" fmla="*/ 1015061 w 2169785"/>
              <a:gd name="connsiteY167" fmla="*/ 1293191 h 1544651"/>
              <a:gd name="connsiteX168" fmla="*/ 1040461 w 2169785"/>
              <a:gd name="connsiteY168" fmla="*/ 1378916 h 1544651"/>
              <a:gd name="connsiteX169" fmla="*/ 1126186 w 2169785"/>
              <a:gd name="connsiteY169" fmla="*/ 1379551 h 1544651"/>
              <a:gd name="connsiteX170" fmla="*/ 1255726 w 2169785"/>
              <a:gd name="connsiteY170" fmla="*/ 1544651 h 1544651"/>
              <a:gd name="connsiteX171" fmla="*/ 1263981 w 2169785"/>
              <a:gd name="connsiteY171" fmla="*/ 1544651 h 1544651"/>
              <a:gd name="connsiteX172" fmla="*/ 1131266 w 2169785"/>
              <a:gd name="connsiteY172" fmla="*/ 1375106 h 1544651"/>
              <a:gd name="connsiteX173" fmla="*/ 1142061 w 2169785"/>
              <a:gd name="connsiteY173" fmla="*/ 1361136 h 15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169785" h="1544651">
                <a:moveTo>
                  <a:pt x="1142061" y="1361136"/>
                </a:moveTo>
                <a:cubicBezTo>
                  <a:pt x="1165556" y="1328116"/>
                  <a:pt x="1158571" y="1282396"/>
                  <a:pt x="1126186" y="1258901"/>
                </a:cubicBezTo>
                <a:cubicBezTo>
                  <a:pt x="1093166" y="1234771"/>
                  <a:pt x="1047446" y="1242391"/>
                  <a:pt x="1023951" y="1274776"/>
                </a:cubicBezTo>
                <a:cubicBezTo>
                  <a:pt x="1021411" y="1277951"/>
                  <a:pt x="1019506" y="1281761"/>
                  <a:pt x="1017601" y="1284936"/>
                </a:cubicBezTo>
                <a:lnTo>
                  <a:pt x="637871" y="1116661"/>
                </a:lnTo>
                <a:cubicBezTo>
                  <a:pt x="649301" y="1086816"/>
                  <a:pt x="640411" y="1051891"/>
                  <a:pt x="613106" y="1032206"/>
                </a:cubicBezTo>
                <a:cubicBezTo>
                  <a:pt x="580721" y="1008711"/>
                  <a:pt x="536271" y="1015696"/>
                  <a:pt x="512776" y="1048081"/>
                </a:cubicBezTo>
                <a:cubicBezTo>
                  <a:pt x="512141" y="1049351"/>
                  <a:pt x="510871" y="1050621"/>
                  <a:pt x="510236" y="1051256"/>
                </a:cubicBezTo>
                <a:lnTo>
                  <a:pt x="219406" y="882346"/>
                </a:lnTo>
                <a:cubicBezTo>
                  <a:pt x="230836" y="860756"/>
                  <a:pt x="234011" y="836626"/>
                  <a:pt x="228296" y="813766"/>
                </a:cubicBezTo>
                <a:lnTo>
                  <a:pt x="836626" y="651206"/>
                </a:lnTo>
                <a:cubicBezTo>
                  <a:pt x="841071" y="665176"/>
                  <a:pt x="849961" y="678511"/>
                  <a:pt x="862661" y="687401"/>
                </a:cubicBezTo>
                <a:cubicBezTo>
                  <a:pt x="895046" y="710896"/>
                  <a:pt x="939496" y="703911"/>
                  <a:pt x="962991" y="671526"/>
                </a:cubicBezTo>
                <a:cubicBezTo>
                  <a:pt x="964261" y="669621"/>
                  <a:pt x="965531" y="668351"/>
                  <a:pt x="966166" y="666446"/>
                </a:cubicBezTo>
                <a:lnTo>
                  <a:pt x="1141426" y="761696"/>
                </a:lnTo>
                <a:cubicBezTo>
                  <a:pt x="1126821" y="792176"/>
                  <a:pt x="1135711" y="829641"/>
                  <a:pt x="1164286" y="849961"/>
                </a:cubicBezTo>
                <a:cubicBezTo>
                  <a:pt x="1196671" y="873456"/>
                  <a:pt x="1241121" y="866471"/>
                  <a:pt x="1264616" y="834086"/>
                </a:cubicBezTo>
                <a:cubicBezTo>
                  <a:pt x="1269061" y="827736"/>
                  <a:pt x="1272236" y="821386"/>
                  <a:pt x="1274776" y="814401"/>
                </a:cubicBezTo>
                <a:lnTo>
                  <a:pt x="1500836" y="850596"/>
                </a:lnTo>
                <a:cubicBezTo>
                  <a:pt x="1500201" y="855676"/>
                  <a:pt x="1500836" y="860756"/>
                  <a:pt x="1502106" y="865836"/>
                </a:cubicBezTo>
                <a:cubicBezTo>
                  <a:pt x="1509091" y="893141"/>
                  <a:pt x="1536396" y="910286"/>
                  <a:pt x="1564336" y="903301"/>
                </a:cubicBezTo>
                <a:cubicBezTo>
                  <a:pt x="1570051" y="902031"/>
                  <a:pt x="1575131" y="899491"/>
                  <a:pt x="1579576" y="896951"/>
                </a:cubicBezTo>
                <a:lnTo>
                  <a:pt x="1683716" y="1046811"/>
                </a:lnTo>
                <a:cubicBezTo>
                  <a:pt x="1667841" y="1058876"/>
                  <a:pt x="1660221" y="1079196"/>
                  <a:pt x="1665301" y="1099516"/>
                </a:cubicBezTo>
                <a:cubicBezTo>
                  <a:pt x="1670381" y="1120471"/>
                  <a:pt x="1687526" y="1135076"/>
                  <a:pt x="1707846" y="1138251"/>
                </a:cubicBezTo>
                <a:lnTo>
                  <a:pt x="1712291" y="1138886"/>
                </a:lnTo>
                <a:cubicBezTo>
                  <a:pt x="1717371" y="1138886"/>
                  <a:pt x="1722451" y="1138886"/>
                  <a:pt x="1727531" y="1137616"/>
                </a:cubicBezTo>
                <a:cubicBezTo>
                  <a:pt x="1742771" y="1133806"/>
                  <a:pt x="1754836" y="1123646"/>
                  <a:pt x="1761186" y="1110311"/>
                </a:cubicBezTo>
                <a:lnTo>
                  <a:pt x="1763091" y="1105866"/>
                </a:lnTo>
                <a:cubicBezTo>
                  <a:pt x="1766901" y="1096341"/>
                  <a:pt x="1767536" y="1085546"/>
                  <a:pt x="1764996" y="1074751"/>
                </a:cubicBezTo>
                <a:cubicBezTo>
                  <a:pt x="1764361" y="1073481"/>
                  <a:pt x="1764361" y="1071576"/>
                  <a:pt x="1763726" y="1070306"/>
                </a:cubicBezTo>
                <a:lnTo>
                  <a:pt x="1881201" y="1023951"/>
                </a:lnTo>
                <a:cubicBezTo>
                  <a:pt x="1886281" y="1034111"/>
                  <a:pt x="1898346" y="1039826"/>
                  <a:pt x="1909776" y="1037286"/>
                </a:cubicBezTo>
                <a:cubicBezTo>
                  <a:pt x="1923111" y="1034111"/>
                  <a:pt x="1932001" y="1020141"/>
                  <a:pt x="1928191" y="1006806"/>
                </a:cubicBezTo>
                <a:cubicBezTo>
                  <a:pt x="1925016" y="993471"/>
                  <a:pt x="1911046" y="984581"/>
                  <a:pt x="1897711" y="988391"/>
                </a:cubicBezTo>
                <a:cubicBezTo>
                  <a:pt x="1883741" y="991566"/>
                  <a:pt x="1875486" y="1005536"/>
                  <a:pt x="1879296" y="1018871"/>
                </a:cubicBezTo>
                <a:cubicBezTo>
                  <a:pt x="1879296" y="1019506"/>
                  <a:pt x="1879296" y="1019506"/>
                  <a:pt x="1879931" y="1020141"/>
                </a:cubicBezTo>
                <a:lnTo>
                  <a:pt x="1762456" y="1066496"/>
                </a:lnTo>
                <a:cubicBezTo>
                  <a:pt x="1752296" y="1044271"/>
                  <a:pt x="1728166" y="1031571"/>
                  <a:pt x="1703401" y="1037921"/>
                </a:cubicBezTo>
                <a:cubicBezTo>
                  <a:pt x="1697686" y="1039191"/>
                  <a:pt x="1692606" y="1041731"/>
                  <a:pt x="1688161" y="1044271"/>
                </a:cubicBezTo>
                <a:lnTo>
                  <a:pt x="1584021" y="894411"/>
                </a:lnTo>
                <a:cubicBezTo>
                  <a:pt x="1595451" y="885521"/>
                  <a:pt x="1603071" y="872186"/>
                  <a:pt x="1604341" y="857581"/>
                </a:cubicBezTo>
                <a:lnTo>
                  <a:pt x="1721181" y="860756"/>
                </a:lnTo>
                <a:cubicBezTo>
                  <a:pt x="1721181" y="862026"/>
                  <a:pt x="1721181" y="863931"/>
                  <a:pt x="1721816" y="865201"/>
                </a:cubicBezTo>
                <a:cubicBezTo>
                  <a:pt x="1724991" y="879171"/>
                  <a:pt x="1738961" y="887426"/>
                  <a:pt x="1752296" y="883616"/>
                </a:cubicBezTo>
                <a:cubicBezTo>
                  <a:pt x="1765631" y="880441"/>
                  <a:pt x="1774521" y="866471"/>
                  <a:pt x="1770711" y="853136"/>
                </a:cubicBezTo>
                <a:cubicBezTo>
                  <a:pt x="1767536" y="839801"/>
                  <a:pt x="1753566" y="830911"/>
                  <a:pt x="1740231" y="834721"/>
                </a:cubicBezTo>
                <a:cubicBezTo>
                  <a:pt x="1729436" y="837261"/>
                  <a:pt x="1722451" y="846151"/>
                  <a:pt x="1721181" y="856311"/>
                </a:cubicBezTo>
                <a:lnTo>
                  <a:pt x="1604341" y="853136"/>
                </a:lnTo>
                <a:cubicBezTo>
                  <a:pt x="1604341" y="849326"/>
                  <a:pt x="1603706" y="845516"/>
                  <a:pt x="1603071" y="841706"/>
                </a:cubicBezTo>
                <a:cubicBezTo>
                  <a:pt x="1601166" y="833451"/>
                  <a:pt x="1597356" y="826466"/>
                  <a:pt x="1592276" y="820751"/>
                </a:cubicBezTo>
                <a:lnTo>
                  <a:pt x="1728801" y="694386"/>
                </a:lnTo>
                <a:cubicBezTo>
                  <a:pt x="1740866" y="706451"/>
                  <a:pt x="1759281" y="712166"/>
                  <a:pt x="1777061" y="707721"/>
                </a:cubicBezTo>
                <a:cubicBezTo>
                  <a:pt x="1796111" y="703276"/>
                  <a:pt x="1810081" y="688671"/>
                  <a:pt x="1814526" y="670891"/>
                </a:cubicBezTo>
                <a:lnTo>
                  <a:pt x="1977721" y="705181"/>
                </a:lnTo>
                <a:cubicBezTo>
                  <a:pt x="1976451" y="711531"/>
                  <a:pt x="1977086" y="718516"/>
                  <a:pt x="1978356" y="725501"/>
                </a:cubicBezTo>
                <a:cubicBezTo>
                  <a:pt x="1985341" y="752806"/>
                  <a:pt x="2012646" y="769951"/>
                  <a:pt x="2040586" y="762966"/>
                </a:cubicBezTo>
                <a:cubicBezTo>
                  <a:pt x="2055191" y="759156"/>
                  <a:pt x="2067256" y="749631"/>
                  <a:pt x="2073606" y="736931"/>
                </a:cubicBezTo>
                <a:lnTo>
                  <a:pt x="2123136" y="774396"/>
                </a:lnTo>
                <a:cubicBezTo>
                  <a:pt x="2119961" y="780111"/>
                  <a:pt x="2118056" y="787096"/>
                  <a:pt x="2119961" y="794081"/>
                </a:cubicBezTo>
                <a:cubicBezTo>
                  <a:pt x="2123136" y="807416"/>
                  <a:pt x="2137106" y="816306"/>
                  <a:pt x="2150441" y="812496"/>
                </a:cubicBezTo>
                <a:cubicBezTo>
                  <a:pt x="2164411" y="809321"/>
                  <a:pt x="2172666" y="795351"/>
                  <a:pt x="2168856" y="782016"/>
                </a:cubicBezTo>
                <a:cubicBezTo>
                  <a:pt x="2165681" y="768046"/>
                  <a:pt x="2151711" y="759791"/>
                  <a:pt x="2138376" y="763601"/>
                </a:cubicBezTo>
                <a:cubicBezTo>
                  <a:pt x="2133296" y="764871"/>
                  <a:pt x="2128851" y="767411"/>
                  <a:pt x="2125676" y="771221"/>
                </a:cubicBezTo>
                <a:lnTo>
                  <a:pt x="2075511" y="733121"/>
                </a:lnTo>
                <a:cubicBezTo>
                  <a:pt x="2079321" y="723596"/>
                  <a:pt x="2080591" y="712166"/>
                  <a:pt x="2078051" y="701371"/>
                </a:cubicBezTo>
                <a:cubicBezTo>
                  <a:pt x="2075511" y="689941"/>
                  <a:pt x="2068526" y="679781"/>
                  <a:pt x="2059636" y="673431"/>
                </a:cubicBezTo>
                <a:lnTo>
                  <a:pt x="2086941" y="608661"/>
                </a:lnTo>
                <a:cubicBezTo>
                  <a:pt x="2091386" y="609931"/>
                  <a:pt x="2095831" y="610566"/>
                  <a:pt x="2100911" y="609296"/>
                </a:cubicBezTo>
                <a:cubicBezTo>
                  <a:pt x="2114881" y="606121"/>
                  <a:pt x="2123136" y="592151"/>
                  <a:pt x="2119326" y="578816"/>
                </a:cubicBezTo>
                <a:cubicBezTo>
                  <a:pt x="2116151" y="564846"/>
                  <a:pt x="2102181" y="556591"/>
                  <a:pt x="2088846" y="560401"/>
                </a:cubicBezTo>
                <a:cubicBezTo>
                  <a:pt x="2075511" y="563576"/>
                  <a:pt x="2066621" y="577546"/>
                  <a:pt x="2070431" y="590881"/>
                </a:cubicBezTo>
                <a:cubicBezTo>
                  <a:pt x="2072336" y="597866"/>
                  <a:pt x="2076781" y="604216"/>
                  <a:pt x="2083131" y="607391"/>
                </a:cubicBezTo>
                <a:lnTo>
                  <a:pt x="2056461" y="670891"/>
                </a:lnTo>
                <a:cubicBezTo>
                  <a:pt x="2045031" y="663271"/>
                  <a:pt x="2030426" y="660731"/>
                  <a:pt x="2016456" y="663906"/>
                </a:cubicBezTo>
                <a:cubicBezTo>
                  <a:pt x="1997406" y="668351"/>
                  <a:pt x="1983436" y="682956"/>
                  <a:pt x="1978991" y="700736"/>
                </a:cubicBezTo>
                <a:lnTo>
                  <a:pt x="1815796" y="666446"/>
                </a:lnTo>
                <a:cubicBezTo>
                  <a:pt x="1817066" y="660096"/>
                  <a:pt x="1816431" y="653111"/>
                  <a:pt x="1815161" y="646126"/>
                </a:cubicBezTo>
                <a:cubicBezTo>
                  <a:pt x="1808176" y="618821"/>
                  <a:pt x="1780871" y="601676"/>
                  <a:pt x="1752931" y="608661"/>
                </a:cubicBezTo>
                <a:cubicBezTo>
                  <a:pt x="1725626" y="615646"/>
                  <a:pt x="1708481" y="642951"/>
                  <a:pt x="1715466" y="670891"/>
                </a:cubicBezTo>
                <a:cubicBezTo>
                  <a:pt x="1717371" y="679146"/>
                  <a:pt x="1721181" y="686131"/>
                  <a:pt x="1726261" y="691846"/>
                </a:cubicBezTo>
                <a:lnTo>
                  <a:pt x="1589736" y="818211"/>
                </a:lnTo>
                <a:cubicBezTo>
                  <a:pt x="1577671" y="806146"/>
                  <a:pt x="1559256" y="800431"/>
                  <a:pt x="1541476" y="804876"/>
                </a:cubicBezTo>
                <a:cubicBezTo>
                  <a:pt x="1521791" y="809956"/>
                  <a:pt x="1507186" y="825831"/>
                  <a:pt x="1503376" y="844246"/>
                </a:cubicBezTo>
                <a:lnTo>
                  <a:pt x="1278586" y="808051"/>
                </a:lnTo>
                <a:cubicBezTo>
                  <a:pt x="1282396" y="792176"/>
                  <a:pt x="1280491" y="775666"/>
                  <a:pt x="1273506" y="761061"/>
                </a:cubicBezTo>
                <a:lnTo>
                  <a:pt x="1270331" y="755346"/>
                </a:lnTo>
                <a:cubicBezTo>
                  <a:pt x="1265251" y="747091"/>
                  <a:pt x="1258901" y="740106"/>
                  <a:pt x="1250646" y="734391"/>
                </a:cubicBezTo>
                <a:cubicBezTo>
                  <a:pt x="1218261" y="710896"/>
                  <a:pt x="1173811" y="717881"/>
                  <a:pt x="1150316" y="750266"/>
                </a:cubicBezTo>
                <a:cubicBezTo>
                  <a:pt x="1149046" y="752171"/>
                  <a:pt x="1147776" y="754076"/>
                  <a:pt x="1146506" y="756616"/>
                </a:cubicBezTo>
                <a:lnTo>
                  <a:pt x="971246" y="661366"/>
                </a:lnTo>
                <a:cubicBezTo>
                  <a:pt x="986486" y="630886"/>
                  <a:pt x="977596" y="592786"/>
                  <a:pt x="949021" y="571831"/>
                </a:cubicBezTo>
                <a:cubicBezTo>
                  <a:pt x="945211" y="569291"/>
                  <a:pt x="941401" y="566751"/>
                  <a:pt x="936956" y="564846"/>
                </a:cubicBezTo>
                <a:lnTo>
                  <a:pt x="1051256" y="287986"/>
                </a:lnTo>
                <a:cubicBezTo>
                  <a:pt x="1069671" y="294336"/>
                  <a:pt x="1090626" y="287986"/>
                  <a:pt x="1102691" y="271476"/>
                </a:cubicBezTo>
                <a:cubicBezTo>
                  <a:pt x="1117296" y="251156"/>
                  <a:pt x="1112851" y="222581"/>
                  <a:pt x="1092531" y="207341"/>
                </a:cubicBezTo>
                <a:cubicBezTo>
                  <a:pt x="1072211" y="192736"/>
                  <a:pt x="1043636" y="197181"/>
                  <a:pt x="1028396" y="217501"/>
                </a:cubicBezTo>
                <a:cubicBezTo>
                  <a:pt x="1013791" y="237821"/>
                  <a:pt x="1018236" y="266396"/>
                  <a:pt x="1038556" y="281636"/>
                </a:cubicBezTo>
                <a:cubicBezTo>
                  <a:pt x="1040461" y="282906"/>
                  <a:pt x="1043001" y="284176"/>
                  <a:pt x="1044906" y="285446"/>
                </a:cubicBezTo>
                <a:lnTo>
                  <a:pt x="930606" y="562306"/>
                </a:lnTo>
                <a:cubicBezTo>
                  <a:pt x="919176" y="557861"/>
                  <a:pt x="907111" y="557226"/>
                  <a:pt x="895046" y="559131"/>
                </a:cubicBezTo>
                <a:lnTo>
                  <a:pt x="862026" y="395936"/>
                </a:lnTo>
                <a:cubicBezTo>
                  <a:pt x="877901" y="392126"/>
                  <a:pt x="892506" y="382601"/>
                  <a:pt x="902666" y="368631"/>
                </a:cubicBezTo>
                <a:cubicBezTo>
                  <a:pt x="926161" y="336246"/>
                  <a:pt x="919176" y="291161"/>
                  <a:pt x="886791" y="268301"/>
                </a:cubicBezTo>
                <a:cubicBezTo>
                  <a:pt x="860121" y="249251"/>
                  <a:pt x="824561" y="250521"/>
                  <a:pt x="800431" y="269571"/>
                </a:cubicBezTo>
                <a:lnTo>
                  <a:pt x="693116" y="144476"/>
                </a:lnTo>
                <a:cubicBezTo>
                  <a:pt x="695021" y="142571"/>
                  <a:pt x="696291" y="140666"/>
                  <a:pt x="698196" y="138761"/>
                </a:cubicBezTo>
                <a:cubicBezTo>
                  <a:pt x="712801" y="118441"/>
                  <a:pt x="708356" y="89866"/>
                  <a:pt x="688036" y="74626"/>
                </a:cubicBezTo>
                <a:cubicBezTo>
                  <a:pt x="667716" y="60021"/>
                  <a:pt x="639141" y="64466"/>
                  <a:pt x="623901" y="84786"/>
                </a:cubicBezTo>
                <a:cubicBezTo>
                  <a:pt x="609296" y="105106"/>
                  <a:pt x="613741" y="133681"/>
                  <a:pt x="634061" y="148921"/>
                </a:cubicBezTo>
                <a:cubicBezTo>
                  <a:pt x="650571" y="160986"/>
                  <a:pt x="672796" y="160351"/>
                  <a:pt x="688036" y="148921"/>
                </a:cubicBezTo>
                <a:lnTo>
                  <a:pt x="795351" y="274016"/>
                </a:lnTo>
                <a:cubicBezTo>
                  <a:pt x="792176" y="277191"/>
                  <a:pt x="789001" y="280366"/>
                  <a:pt x="786461" y="284176"/>
                </a:cubicBezTo>
                <a:cubicBezTo>
                  <a:pt x="762966" y="316561"/>
                  <a:pt x="769951" y="361011"/>
                  <a:pt x="802336" y="384506"/>
                </a:cubicBezTo>
                <a:cubicBezTo>
                  <a:pt x="818211" y="395936"/>
                  <a:pt x="837896" y="400381"/>
                  <a:pt x="855676" y="397206"/>
                </a:cubicBezTo>
                <a:lnTo>
                  <a:pt x="888696" y="560401"/>
                </a:lnTo>
                <a:cubicBezTo>
                  <a:pt x="872821" y="564211"/>
                  <a:pt x="858216" y="573736"/>
                  <a:pt x="848056" y="587706"/>
                </a:cubicBezTo>
                <a:cubicBezTo>
                  <a:pt x="835356" y="604851"/>
                  <a:pt x="831546" y="625806"/>
                  <a:pt x="835991" y="645491"/>
                </a:cubicBezTo>
                <a:lnTo>
                  <a:pt x="227661" y="808051"/>
                </a:lnTo>
                <a:cubicBezTo>
                  <a:pt x="221946" y="788366"/>
                  <a:pt x="209246" y="769951"/>
                  <a:pt x="191466" y="757251"/>
                </a:cubicBezTo>
                <a:cubicBezTo>
                  <a:pt x="174956" y="745186"/>
                  <a:pt x="155906" y="739471"/>
                  <a:pt x="137491" y="738836"/>
                </a:cubicBezTo>
                <a:lnTo>
                  <a:pt x="138761" y="383871"/>
                </a:lnTo>
                <a:cubicBezTo>
                  <a:pt x="159716" y="383236"/>
                  <a:pt x="180671" y="373076"/>
                  <a:pt x="194006" y="354661"/>
                </a:cubicBezTo>
                <a:cubicBezTo>
                  <a:pt x="198451" y="348311"/>
                  <a:pt x="202261" y="341326"/>
                  <a:pt x="204166" y="334341"/>
                </a:cubicBezTo>
                <a:lnTo>
                  <a:pt x="408636" y="389586"/>
                </a:lnTo>
                <a:cubicBezTo>
                  <a:pt x="405461" y="406731"/>
                  <a:pt x="411811" y="424511"/>
                  <a:pt x="426416" y="435306"/>
                </a:cubicBezTo>
                <a:cubicBezTo>
                  <a:pt x="446736" y="449911"/>
                  <a:pt x="475311" y="445466"/>
                  <a:pt x="490551" y="425146"/>
                </a:cubicBezTo>
                <a:cubicBezTo>
                  <a:pt x="505156" y="404826"/>
                  <a:pt x="500711" y="376251"/>
                  <a:pt x="480391" y="361011"/>
                </a:cubicBezTo>
                <a:cubicBezTo>
                  <a:pt x="460071" y="346406"/>
                  <a:pt x="431496" y="350851"/>
                  <a:pt x="416256" y="371171"/>
                </a:cubicBezTo>
                <a:cubicBezTo>
                  <a:pt x="413716" y="374981"/>
                  <a:pt x="411811" y="378791"/>
                  <a:pt x="409906" y="383236"/>
                </a:cubicBezTo>
                <a:lnTo>
                  <a:pt x="205436" y="327991"/>
                </a:lnTo>
                <a:cubicBezTo>
                  <a:pt x="211151" y="300686"/>
                  <a:pt x="201626" y="271476"/>
                  <a:pt x="177496" y="254331"/>
                </a:cubicBezTo>
                <a:cubicBezTo>
                  <a:pt x="159081" y="240996"/>
                  <a:pt x="136221" y="237821"/>
                  <a:pt x="115266" y="243536"/>
                </a:cubicBezTo>
                <a:lnTo>
                  <a:pt x="63196" y="87961"/>
                </a:lnTo>
                <a:cubicBezTo>
                  <a:pt x="70816" y="84786"/>
                  <a:pt x="77801" y="79706"/>
                  <a:pt x="82881" y="72721"/>
                </a:cubicBezTo>
                <a:cubicBezTo>
                  <a:pt x="97486" y="52401"/>
                  <a:pt x="93041" y="23826"/>
                  <a:pt x="72721" y="8586"/>
                </a:cubicBezTo>
                <a:cubicBezTo>
                  <a:pt x="52401" y="-6019"/>
                  <a:pt x="23826" y="-1574"/>
                  <a:pt x="8586" y="18746"/>
                </a:cubicBezTo>
                <a:cubicBezTo>
                  <a:pt x="-6019" y="39066"/>
                  <a:pt x="-1574" y="67641"/>
                  <a:pt x="18746" y="82881"/>
                </a:cubicBezTo>
                <a:cubicBezTo>
                  <a:pt x="30176" y="91136"/>
                  <a:pt x="44146" y="93676"/>
                  <a:pt x="56846" y="90501"/>
                </a:cubicBezTo>
                <a:lnTo>
                  <a:pt x="108916" y="246076"/>
                </a:lnTo>
                <a:cubicBezTo>
                  <a:pt x="96216" y="251156"/>
                  <a:pt x="84786" y="259411"/>
                  <a:pt x="76531" y="270841"/>
                </a:cubicBezTo>
                <a:cubicBezTo>
                  <a:pt x="53036" y="303226"/>
                  <a:pt x="60021" y="347676"/>
                  <a:pt x="92406" y="371171"/>
                </a:cubicBezTo>
                <a:cubicBezTo>
                  <a:pt x="104471" y="379426"/>
                  <a:pt x="117806" y="384506"/>
                  <a:pt x="131141" y="385141"/>
                </a:cubicBezTo>
                <a:lnTo>
                  <a:pt x="129871" y="740106"/>
                </a:lnTo>
                <a:cubicBezTo>
                  <a:pt x="100661" y="740741"/>
                  <a:pt x="72086" y="754711"/>
                  <a:pt x="53671" y="780746"/>
                </a:cubicBezTo>
                <a:cubicBezTo>
                  <a:pt x="21921" y="824561"/>
                  <a:pt x="31446" y="886156"/>
                  <a:pt x="75261" y="917906"/>
                </a:cubicBezTo>
                <a:cubicBezTo>
                  <a:pt x="119076" y="949656"/>
                  <a:pt x="180671" y="940131"/>
                  <a:pt x="212421" y="896316"/>
                </a:cubicBezTo>
                <a:cubicBezTo>
                  <a:pt x="213691" y="894411"/>
                  <a:pt x="214961" y="892506"/>
                  <a:pt x="216231" y="890601"/>
                </a:cubicBezTo>
                <a:lnTo>
                  <a:pt x="507061" y="1059511"/>
                </a:lnTo>
                <a:cubicBezTo>
                  <a:pt x="498806" y="1075386"/>
                  <a:pt x="496901" y="1093166"/>
                  <a:pt x="500711" y="1109676"/>
                </a:cubicBezTo>
                <a:lnTo>
                  <a:pt x="202896" y="1217626"/>
                </a:lnTo>
                <a:cubicBezTo>
                  <a:pt x="197181" y="1205561"/>
                  <a:pt x="185751" y="1197306"/>
                  <a:pt x="171781" y="1196671"/>
                </a:cubicBezTo>
                <a:cubicBezTo>
                  <a:pt x="151461" y="1196036"/>
                  <a:pt x="134316" y="1211276"/>
                  <a:pt x="133681" y="1231596"/>
                </a:cubicBezTo>
                <a:cubicBezTo>
                  <a:pt x="133046" y="1251916"/>
                  <a:pt x="148286" y="1269061"/>
                  <a:pt x="168606" y="1269696"/>
                </a:cubicBezTo>
                <a:cubicBezTo>
                  <a:pt x="188926" y="1270331"/>
                  <a:pt x="206071" y="1255091"/>
                  <a:pt x="206706" y="1234771"/>
                </a:cubicBezTo>
                <a:cubicBezTo>
                  <a:pt x="206706" y="1230961"/>
                  <a:pt x="206071" y="1227786"/>
                  <a:pt x="205436" y="1223976"/>
                </a:cubicBezTo>
                <a:lnTo>
                  <a:pt x="503251" y="1116026"/>
                </a:lnTo>
                <a:cubicBezTo>
                  <a:pt x="507696" y="1129361"/>
                  <a:pt x="516586" y="1141426"/>
                  <a:pt x="528651" y="1150316"/>
                </a:cubicBezTo>
                <a:cubicBezTo>
                  <a:pt x="541351" y="1159841"/>
                  <a:pt x="556591" y="1164286"/>
                  <a:pt x="571831" y="1164286"/>
                </a:cubicBezTo>
                <a:lnTo>
                  <a:pt x="568021" y="1259536"/>
                </a:lnTo>
                <a:cubicBezTo>
                  <a:pt x="549606" y="1260806"/>
                  <a:pt x="534366" y="1275411"/>
                  <a:pt x="533731" y="1294461"/>
                </a:cubicBezTo>
                <a:cubicBezTo>
                  <a:pt x="533096" y="1314781"/>
                  <a:pt x="548336" y="1331926"/>
                  <a:pt x="568656" y="1332561"/>
                </a:cubicBezTo>
                <a:cubicBezTo>
                  <a:pt x="588976" y="1333196"/>
                  <a:pt x="606121" y="1317956"/>
                  <a:pt x="606756" y="1297636"/>
                </a:cubicBezTo>
                <a:cubicBezTo>
                  <a:pt x="607391" y="1278586"/>
                  <a:pt x="594056" y="1262711"/>
                  <a:pt x="575006" y="1260171"/>
                </a:cubicBezTo>
                <a:lnTo>
                  <a:pt x="578816" y="1164286"/>
                </a:lnTo>
                <a:cubicBezTo>
                  <a:pt x="597866" y="1162381"/>
                  <a:pt x="616281" y="1152221"/>
                  <a:pt x="628981" y="1135076"/>
                </a:cubicBezTo>
                <a:cubicBezTo>
                  <a:pt x="631521" y="1131901"/>
                  <a:pt x="633426" y="1128091"/>
                  <a:pt x="635331" y="1124916"/>
                </a:cubicBezTo>
                <a:lnTo>
                  <a:pt x="1015061" y="1293191"/>
                </a:lnTo>
                <a:cubicBezTo>
                  <a:pt x="1002996" y="1323671"/>
                  <a:pt x="1012521" y="1359231"/>
                  <a:pt x="1040461" y="1378916"/>
                </a:cubicBezTo>
                <a:cubicBezTo>
                  <a:pt x="1066496" y="1397966"/>
                  <a:pt x="1101421" y="1397331"/>
                  <a:pt x="1126186" y="1379551"/>
                </a:cubicBezTo>
                <a:lnTo>
                  <a:pt x="1255726" y="1544651"/>
                </a:lnTo>
                <a:lnTo>
                  <a:pt x="1263981" y="1544651"/>
                </a:lnTo>
                <a:lnTo>
                  <a:pt x="1131266" y="1375106"/>
                </a:lnTo>
                <a:cubicBezTo>
                  <a:pt x="1134441" y="1370026"/>
                  <a:pt x="1138251" y="1365581"/>
                  <a:pt x="1142061" y="136113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Tree>
    <p:extLst>
      <p:ext uri="{BB962C8B-B14F-4D97-AF65-F5344CB8AC3E}">
        <p14:creationId xmlns:p14="http://schemas.microsoft.com/office/powerpoint/2010/main" val="2982906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9AE6B-B701-472F-85D3-D8BCAE289667}"/>
              </a:ext>
            </a:extLst>
          </p:cNvPr>
          <p:cNvSpPr/>
          <p:nvPr userDrawn="1"/>
        </p:nvSpPr>
        <p:spPr>
          <a:xfrm>
            <a:off x="0" y="0"/>
            <a:ext cx="12192000" cy="6858000"/>
          </a:xfrm>
          <a:prstGeom prst="rect">
            <a:avLst/>
          </a:prstGeom>
          <a:gradFill>
            <a:gsLst>
              <a:gs pos="0">
                <a:schemeClr val="accent1">
                  <a:lumMod val="50000"/>
                  <a:alpha val="80000"/>
                </a:schemeClr>
              </a:gs>
              <a:gs pos="100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0">
            <a:extLst>
              <a:ext uri="{FF2B5EF4-FFF2-40B4-BE49-F238E27FC236}">
                <a16:creationId xmlns:a16="http://schemas.microsoft.com/office/drawing/2014/main" id="{1821A08D-56A7-4FE9-9F99-E1A0F4CCDEF5}"/>
              </a:ext>
            </a:extLst>
          </p:cNvPr>
          <p:cNvSpPr>
            <a:spLocks noGrp="1"/>
          </p:cNvSpPr>
          <p:nvPr>
            <p:ph type="body" sz="quarter" idx="12" hasCustomPrompt="1"/>
          </p:nvPr>
        </p:nvSpPr>
        <p:spPr>
          <a:xfrm>
            <a:off x="901700" y="4382913"/>
            <a:ext cx="7340600" cy="1538859"/>
          </a:xfrm>
          <a:prstGeom prst="rect">
            <a:avLst/>
          </a:prstGeom>
        </p:spPr>
        <p:txBody>
          <a:bodyPr anchor="b"/>
          <a:lstStyle>
            <a:lvl1pPr marL="0" indent="0" algn="l">
              <a:lnSpc>
                <a:spcPct val="100000"/>
              </a:lnSpc>
              <a:spcBef>
                <a:spcPts val="0"/>
              </a:spcBef>
              <a:buNone/>
              <a:defRPr sz="4000" b="1" cap="all" baseline="0">
                <a:solidFill>
                  <a:schemeClr val="bg1"/>
                </a:solidFill>
              </a:defRPr>
            </a:lvl1pPr>
            <a:lvl2pPr marL="0" indent="0" algn="l">
              <a:lnSpc>
                <a:spcPct val="100000"/>
              </a:lnSpc>
              <a:spcBef>
                <a:spcPts val="0"/>
              </a:spcBef>
              <a:buNone/>
              <a:defRPr>
                <a:solidFill>
                  <a:schemeClr val="bg1"/>
                </a:solidFill>
              </a:defRPr>
            </a:lvl2pPr>
          </a:lstStyle>
          <a:p>
            <a:pPr lvl="0"/>
            <a:r>
              <a:rPr lang="en-US" dirty="0"/>
              <a:t>COVER SLIDE</a:t>
            </a:r>
          </a:p>
          <a:p>
            <a:pPr lvl="1"/>
            <a:r>
              <a:rPr lang="en-US" dirty="0"/>
              <a:t>Subtitle</a:t>
            </a:r>
          </a:p>
        </p:txBody>
      </p:sp>
      <p:pic>
        <p:nvPicPr>
          <p:cNvPr id="10" name="Graphic 9">
            <a:extLst>
              <a:ext uri="{FF2B5EF4-FFF2-40B4-BE49-F238E27FC236}">
                <a16:creationId xmlns:a16="http://schemas.microsoft.com/office/drawing/2014/main" id="{DDC6AAC6-16ED-BC45-A018-BE1DBCF9023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1700" y="936228"/>
            <a:ext cx="4561975" cy="1034121"/>
          </a:xfrm>
          <a:prstGeom prst="rect">
            <a:avLst/>
          </a:prstGeom>
        </p:spPr>
      </p:pic>
      <p:sp>
        <p:nvSpPr>
          <p:cNvPr id="14" name="Freeform 13">
            <a:extLst>
              <a:ext uri="{FF2B5EF4-FFF2-40B4-BE49-F238E27FC236}">
                <a16:creationId xmlns:a16="http://schemas.microsoft.com/office/drawing/2014/main" id="{5AE07435-F28C-D143-8488-AB3B662D9767}"/>
              </a:ext>
            </a:extLst>
          </p:cNvPr>
          <p:cNvSpPr/>
          <p:nvPr userDrawn="1"/>
        </p:nvSpPr>
        <p:spPr>
          <a:xfrm rot="10800000" flipV="1">
            <a:off x="7603825" y="0"/>
            <a:ext cx="3880957" cy="2431738"/>
          </a:xfrm>
          <a:custGeom>
            <a:avLst/>
            <a:gdLst>
              <a:gd name="connsiteX0" fmla="*/ 1407041 w 3880957"/>
              <a:gd name="connsiteY0" fmla="*/ 0 h 2431738"/>
              <a:gd name="connsiteX1" fmla="*/ 1427942 w 3880957"/>
              <a:gd name="connsiteY1" fmla="*/ 0 h 2431738"/>
              <a:gd name="connsiteX2" fmla="*/ 1050526 w 3880957"/>
              <a:gd name="connsiteY2" fmla="*/ 276731 h 2431738"/>
              <a:gd name="connsiteX3" fmla="*/ 1065582 w 3880957"/>
              <a:gd name="connsiteY3" fmla="*/ 305719 h 2431738"/>
              <a:gd name="connsiteX4" fmla="*/ 985081 w 3880957"/>
              <a:gd name="connsiteY4" fmla="*/ 481502 h 2431738"/>
              <a:gd name="connsiteX5" fmla="*/ 854479 w 3880957"/>
              <a:gd name="connsiteY5" fmla="*/ 462071 h 2431738"/>
              <a:gd name="connsiteX6" fmla="*/ 625848 w 3880957"/>
              <a:gd name="connsiteY6" fmla="*/ 734865 h 2431738"/>
              <a:gd name="connsiteX7" fmla="*/ 661457 w 3880957"/>
              <a:gd name="connsiteY7" fmla="*/ 787707 h 2431738"/>
              <a:gd name="connsiteX8" fmla="*/ 659000 w 3880957"/>
              <a:gd name="connsiteY8" fmla="*/ 889357 h 2431738"/>
              <a:gd name="connsiteX9" fmla="*/ 909133 w 3880957"/>
              <a:gd name="connsiteY9" fmla="*/ 1010557 h 2431738"/>
              <a:gd name="connsiteX10" fmla="*/ 943398 w 3880957"/>
              <a:gd name="connsiteY10" fmla="*/ 982061 h 2431738"/>
              <a:gd name="connsiteX11" fmla="*/ 1030390 w 3880957"/>
              <a:gd name="connsiteY11" fmla="*/ 1022057 h 2431738"/>
              <a:gd name="connsiteX12" fmla="*/ 990394 w 3880957"/>
              <a:gd name="connsiteY12" fmla="*/ 1109049 h 2431738"/>
              <a:gd name="connsiteX13" fmla="*/ 903402 w 3880957"/>
              <a:gd name="connsiteY13" fmla="*/ 1069053 h 2431738"/>
              <a:gd name="connsiteX14" fmla="*/ 903612 w 3880957"/>
              <a:gd name="connsiteY14" fmla="*/ 1021828 h 2431738"/>
              <a:gd name="connsiteX15" fmla="*/ 653480 w 3880957"/>
              <a:gd name="connsiteY15" fmla="*/ 900628 h 2431738"/>
              <a:gd name="connsiteX16" fmla="*/ 583194 w 3880957"/>
              <a:gd name="connsiteY16" fmla="*/ 962723 h 2431738"/>
              <a:gd name="connsiteX17" fmla="*/ 804905 w 3880957"/>
              <a:gd name="connsiteY17" fmla="*/ 1358812 h 2431738"/>
              <a:gd name="connsiteX18" fmla="*/ 818549 w 3880957"/>
              <a:gd name="connsiteY18" fmla="*/ 1352638 h 2431738"/>
              <a:gd name="connsiteX19" fmla="*/ 994332 w 3880957"/>
              <a:gd name="connsiteY19" fmla="*/ 1433139 h 2431738"/>
              <a:gd name="connsiteX20" fmla="*/ 993050 w 3880957"/>
              <a:gd name="connsiteY20" fmla="*/ 1532011 h 2431738"/>
              <a:gd name="connsiteX21" fmla="*/ 1416055 w 3880957"/>
              <a:gd name="connsiteY21" fmla="*/ 1725578 h 2431738"/>
              <a:gd name="connsiteX22" fmla="*/ 1490052 w 3880957"/>
              <a:gd name="connsiteY22" fmla="*/ 1659711 h 2431738"/>
              <a:gd name="connsiteX23" fmla="*/ 1636182 w 3880957"/>
              <a:gd name="connsiteY23" fmla="*/ 1692710 h 2431738"/>
              <a:gd name="connsiteX24" fmla="*/ 2084469 w 3880957"/>
              <a:gd name="connsiteY24" fmla="*/ 1229741 h 2431738"/>
              <a:gd name="connsiteX25" fmla="*/ 2055951 w 3880957"/>
              <a:gd name="connsiteY25" fmla="*/ 1183727 h 2431738"/>
              <a:gd name="connsiteX26" fmla="*/ 2130558 w 3880957"/>
              <a:gd name="connsiteY26" fmla="*/ 1010087 h 2431738"/>
              <a:gd name="connsiteX27" fmla="*/ 2142347 w 3880957"/>
              <a:gd name="connsiteY27" fmla="*/ 1005799 h 2431738"/>
              <a:gd name="connsiteX28" fmla="*/ 2222338 w 3880957"/>
              <a:gd name="connsiteY28" fmla="*/ 1004542 h 2431738"/>
              <a:gd name="connsiteX29" fmla="*/ 2254977 w 3880957"/>
              <a:gd name="connsiteY29" fmla="*/ 914693 h 2431738"/>
              <a:gd name="connsiteX30" fmla="*/ 2225962 w 3880957"/>
              <a:gd name="connsiteY30" fmla="*/ 844585 h 2431738"/>
              <a:gd name="connsiteX31" fmla="*/ 2298278 w 3880957"/>
              <a:gd name="connsiteY31" fmla="*/ 811060 h 2431738"/>
              <a:gd name="connsiteX32" fmla="*/ 2332099 w 3880957"/>
              <a:gd name="connsiteY32" fmla="*/ 883150 h 2431738"/>
              <a:gd name="connsiteX33" fmla="*/ 2264886 w 3880957"/>
              <a:gd name="connsiteY33" fmla="*/ 918429 h 2431738"/>
              <a:gd name="connsiteX34" fmla="*/ 2232318 w 3880957"/>
              <a:gd name="connsiteY34" fmla="*/ 1007753 h 2431738"/>
              <a:gd name="connsiteX35" fmla="*/ 2312533 w 3880957"/>
              <a:gd name="connsiteY35" fmla="*/ 1088217 h 2431738"/>
              <a:gd name="connsiteX36" fmla="*/ 2321152 w 3880957"/>
              <a:gd name="connsiteY36" fmla="*/ 1135294 h 2431738"/>
              <a:gd name="connsiteX37" fmla="*/ 2848021 w 3880957"/>
              <a:gd name="connsiteY37" fmla="*/ 1118312 h 2431738"/>
              <a:gd name="connsiteX38" fmla="*/ 2904704 w 3880957"/>
              <a:gd name="connsiteY38" fmla="*/ 1040239 h 2431738"/>
              <a:gd name="connsiteX39" fmla="*/ 3016633 w 3880957"/>
              <a:gd name="connsiteY39" fmla="*/ 1091330 h 2431738"/>
              <a:gd name="connsiteX40" fmla="*/ 2971210 w 3880957"/>
              <a:gd name="connsiteY40" fmla="*/ 1200818 h 2431738"/>
              <a:gd name="connsiteX41" fmla="*/ 3157939 w 3880957"/>
              <a:gd name="connsiteY41" fmla="*/ 1702192 h 2431738"/>
              <a:gd name="connsiteX42" fmla="*/ 3263973 w 3880957"/>
              <a:gd name="connsiteY42" fmla="*/ 1755427 h 2431738"/>
              <a:gd name="connsiteX43" fmla="*/ 3263291 w 3880957"/>
              <a:gd name="connsiteY43" fmla="*/ 1818072 h 2431738"/>
              <a:gd name="connsiteX44" fmla="*/ 3772530 w 3880957"/>
              <a:gd name="connsiteY44" fmla="*/ 2087040 h 2431738"/>
              <a:gd name="connsiteX45" fmla="*/ 3773266 w 3880957"/>
              <a:gd name="connsiteY45" fmla="*/ 2085538 h 2431738"/>
              <a:gd name="connsiteX46" fmla="*/ 3856680 w 3880957"/>
              <a:gd name="connsiteY46" fmla="*/ 2072728 h 2431738"/>
              <a:gd name="connsiteX47" fmla="*/ 3869490 w 3880957"/>
              <a:gd name="connsiteY47" fmla="*/ 2156142 h 2431738"/>
              <a:gd name="connsiteX48" fmla="*/ 3786076 w 3880957"/>
              <a:gd name="connsiteY48" fmla="*/ 2168951 h 2431738"/>
              <a:gd name="connsiteX49" fmla="*/ 3765820 w 3880957"/>
              <a:gd name="connsiteY49" fmla="*/ 2099219 h 2431738"/>
              <a:gd name="connsiteX50" fmla="*/ 3257105 w 3880957"/>
              <a:gd name="connsiteY50" fmla="*/ 1830321 h 2431738"/>
              <a:gd name="connsiteX51" fmla="*/ 3212881 w 3880957"/>
              <a:gd name="connsiteY51" fmla="*/ 1867356 h 2431738"/>
              <a:gd name="connsiteX52" fmla="*/ 3100953 w 3880957"/>
              <a:gd name="connsiteY52" fmla="*/ 1816264 h 2431738"/>
              <a:gd name="connsiteX53" fmla="*/ 3146376 w 3880957"/>
              <a:gd name="connsiteY53" fmla="*/ 1706777 h 2431738"/>
              <a:gd name="connsiteX54" fmla="*/ 2959945 w 3880957"/>
              <a:gd name="connsiteY54" fmla="*/ 1205176 h 2431738"/>
              <a:gd name="connsiteX55" fmla="*/ 2854137 w 3880957"/>
              <a:gd name="connsiteY55" fmla="*/ 1152238 h 2431738"/>
              <a:gd name="connsiteX56" fmla="*/ 2849248 w 3880957"/>
              <a:gd name="connsiteY56" fmla="*/ 1131024 h 2431738"/>
              <a:gd name="connsiteX57" fmla="*/ 2321033 w 3880957"/>
              <a:gd name="connsiteY57" fmla="*/ 1148093 h 2431738"/>
              <a:gd name="connsiteX58" fmla="*/ 2285030 w 3880957"/>
              <a:gd name="connsiteY58" fmla="*/ 1229214 h 2431738"/>
              <a:gd name="connsiteX59" fmla="*/ 2276121 w 3880957"/>
              <a:gd name="connsiteY59" fmla="*/ 1237893 h 2431738"/>
              <a:gd name="connsiteX60" fmla="*/ 2232556 w 3880957"/>
              <a:gd name="connsiteY60" fmla="*/ 1264071 h 2431738"/>
              <a:gd name="connsiteX61" fmla="*/ 2094268 w 3880957"/>
              <a:gd name="connsiteY61" fmla="*/ 1238267 h 2431738"/>
              <a:gd name="connsiteX62" fmla="*/ 1645387 w 3880957"/>
              <a:gd name="connsiteY62" fmla="*/ 1701690 h 2431738"/>
              <a:gd name="connsiteX63" fmla="*/ 1648110 w 3880957"/>
              <a:gd name="connsiteY63" fmla="*/ 1705259 h 2431738"/>
              <a:gd name="connsiteX64" fmla="*/ 1655005 w 3880957"/>
              <a:gd name="connsiteY64" fmla="*/ 1715530 h 2431738"/>
              <a:gd name="connsiteX65" fmla="*/ 1666727 w 3880957"/>
              <a:gd name="connsiteY65" fmla="*/ 1739532 h 2431738"/>
              <a:gd name="connsiteX66" fmla="*/ 1669095 w 3880957"/>
              <a:gd name="connsiteY66" fmla="*/ 1827147 h 2431738"/>
              <a:gd name="connsiteX67" fmla="*/ 2250293 w 3880957"/>
              <a:gd name="connsiteY67" fmla="*/ 1991798 h 2431738"/>
              <a:gd name="connsiteX68" fmla="*/ 2289711 w 3880957"/>
              <a:gd name="connsiteY68" fmla="*/ 1952783 h 2431738"/>
              <a:gd name="connsiteX69" fmla="*/ 2376702 w 3880957"/>
              <a:gd name="connsiteY69" fmla="*/ 1992779 h 2431738"/>
              <a:gd name="connsiteX70" fmla="*/ 2336706 w 3880957"/>
              <a:gd name="connsiteY70" fmla="*/ 2079770 h 2431738"/>
              <a:gd name="connsiteX71" fmla="*/ 2249715 w 3880957"/>
              <a:gd name="connsiteY71" fmla="*/ 2039774 h 2431738"/>
              <a:gd name="connsiteX72" fmla="*/ 2246800 w 3880957"/>
              <a:gd name="connsiteY72" fmla="*/ 2003876 h 2431738"/>
              <a:gd name="connsiteX73" fmla="*/ 1665147 w 3880957"/>
              <a:gd name="connsiteY73" fmla="*/ 1838630 h 2431738"/>
              <a:gd name="connsiteX74" fmla="*/ 1599275 w 3880957"/>
              <a:gd name="connsiteY74" fmla="*/ 1909594 h 2431738"/>
              <a:gd name="connsiteX75" fmla="*/ 1669049 w 3880957"/>
              <a:gd name="connsiteY75" fmla="*/ 2258288 h 2431738"/>
              <a:gd name="connsiteX76" fmla="*/ 1761635 w 3880957"/>
              <a:gd name="connsiteY76" fmla="*/ 2314254 h 2431738"/>
              <a:gd name="connsiteX77" fmla="*/ 1710544 w 3880957"/>
              <a:gd name="connsiteY77" fmla="*/ 2426183 h 2431738"/>
              <a:gd name="connsiteX78" fmla="*/ 1598615 w 3880957"/>
              <a:gd name="connsiteY78" fmla="*/ 2375091 h 2431738"/>
              <a:gd name="connsiteX79" fmla="*/ 1649707 w 3880957"/>
              <a:gd name="connsiteY79" fmla="*/ 2263163 h 2431738"/>
              <a:gd name="connsiteX80" fmla="*/ 1656947 w 3880957"/>
              <a:gd name="connsiteY80" fmla="*/ 2260932 h 2431738"/>
              <a:gd name="connsiteX81" fmla="*/ 1587870 w 3880957"/>
              <a:gd name="connsiteY81" fmla="*/ 1915002 h 2431738"/>
              <a:gd name="connsiteX82" fmla="*/ 1586453 w 3880957"/>
              <a:gd name="connsiteY82" fmla="*/ 1915612 h 2431738"/>
              <a:gd name="connsiteX83" fmla="*/ 1410670 w 3880957"/>
              <a:gd name="connsiteY83" fmla="*/ 1835111 h 2431738"/>
              <a:gd name="connsiteX84" fmla="*/ 1411952 w 3880957"/>
              <a:gd name="connsiteY84" fmla="*/ 1736240 h 2431738"/>
              <a:gd name="connsiteX85" fmla="*/ 987672 w 3880957"/>
              <a:gd name="connsiteY85" fmla="*/ 1542233 h 2431738"/>
              <a:gd name="connsiteX86" fmla="*/ 919640 w 3880957"/>
              <a:gd name="connsiteY86" fmla="*/ 1605432 h 2431738"/>
              <a:gd name="connsiteX87" fmla="*/ 1023724 w 3880957"/>
              <a:gd name="connsiteY87" fmla="*/ 1885592 h 2431738"/>
              <a:gd name="connsiteX88" fmla="*/ 1129758 w 3880957"/>
              <a:gd name="connsiteY88" fmla="*/ 1938827 h 2431738"/>
              <a:gd name="connsiteX89" fmla="*/ 1078667 w 3880957"/>
              <a:gd name="connsiteY89" fmla="*/ 2050756 h 2431738"/>
              <a:gd name="connsiteX90" fmla="*/ 966738 w 3880957"/>
              <a:gd name="connsiteY90" fmla="*/ 1999664 h 2431738"/>
              <a:gd name="connsiteX91" fmla="*/ 1012162 w 3880957"/>
              <a:gd name="connsiteY91" fmla="*/ 1890177 h 2431738"/>
              <a:gd name="connsiteX92" fmla="*/ 908078 w 3880957"/>
              <a:gd name="connsiteY92" fmla="*/ 1610018 h 2431738"/>
              <a:gd name="connsiteX93" fmla="*/ 737892 w 3880957"/>
              <a:gd name="connsiteY93" fmla="*/ 1527599 h 2431738"/>
              <a:gd name="connsiteX94" fmla="*/ 794094 w 3880957"/>
              <a:gd name="connsiteY94" fmla="*/ 1363765 h 2431738"/>
              <a:gd name="connsiteX95" fmla="*/ 571546 w 3880957"/>
              <a:gd name="connsiteY95" fmla="*/ 965962 h 2431738"/>
              <a:gd name="connsiteX96" fmla="*/ 407685 w 3880957"/>
              <a:gd name="connsiteY96" fmla="*/ 888132 h 2431738"/>
              <a:gd name="connsiteX97" fmla="*/ 132824 w 3880957"/>
              <a:gd name="connsiteY97" fmla="*/ 990526 h 2431738"/>
              <a:gd name="connsiteX98" fmla="*/ 91209 w 3880957"/>
              <a:gd name="connsiteY98" fmla="*/ 1071694 h 2431738"/>
              <a:gd name="connsiteX99" fmla="*/ 4218 w 3880957"/>
              <a:gd name="connsiteY99" fmla="*/ 1031698 h 2431738"/>
              <a:gd name="connsiteX100" fmla="*/ 44214 w 3880957"/>
              <a:gd name="connsiteY100" fmla="*/ 944706 h 2431738"/>
              <a:gd name="connsiteX101" fmla="*/ 128764 w 3880957"/>
              <a:gd name="connsiteY101" fmla="*/ 979035 h 2431738"/>
              <a:gd name="connsiteX102" fmla="*/ 403624 w 3880957"/>
              <a:gd name="connsiteY102" fmla="*/ 876640 h 2431738"/>
              <a:gd name="connsiteX103" fmla="*/ 486269 w 3880957"/>
              <a:gd name="connsiteY103" fmla="*/ 706752 h 2431738"/>
              <a:gd name="connsiteX104" fmla="*/ 616871 w 3880957"/>
              <a:gd name="connsiteY104" fmla="*/ 726183 h 2431738"/>
              <a:gd name="connsiteX105" fmla="*/ 845502 w 3880957"/>
              <a:gd name="connsiteY105" fmla="*/ 453389 h 2431738"/>
              <a:gd name="connsiteX106" fmla="*/ 809893 w 3880957"/>
              <a:gd name="connsiteY106" fmla="*/ 400547 h 2431738"/>
              <a:gd name="connsiteX107" fmla="*/ 890394 w 3880957"/>
              <a:gd name="connsiteY107" fmla="*/ 224764 h 2431738"/>
              <a:gd name="connsiteX108" fmla="*/ 1043929 w 3880957"/>
              <a:gd name="connsiteY108" fmla="*/ 266233 h 2431738"/>
              <a:gd name="connsiteX109" fmla="*/ 1407041 w 3880957"/>
              <a:gd name="connsiteY109" fmla="*/ 0 h 24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80957" h="2431738">
                <a:moveTo>
                  <a:pt x="1407041" y="0"/>
                </a:moveTo>
                <a:lnTo>
                  <a:pt x="1427942" y="0"/>
                </a:lnTo>
                <a:lnTo>
                  <a:pt x="1050526" y="276731"/>
                </a:lnTo>
                <a:cubicBezTo>
                  <a:pt x="1056286" y="285515"/>
                  <a:pt x="1061678" y="295049"/>
                  <a:pt x="1065582" y="305719"/>
                </a:cubicBezTo>
                <a:cubicBezTo>
                  <a:pt x="1091834" y="376524"/>
                  <a:pt x="1055886" y="455250"/>
                  <a:pt x="985081" y="481502"/>
                </a:cubicBezTo>
                <a:cubicBezTo>
                  <a:pt x="939271" y="498568"/>
                  <a:pt x="890553" y="489614"/>
                  <a:pt x="854479" y="462071"/>
                </a:cubicBezTo>
                <a:lnTo>
                  <a:pt x="625848" y="734865"/>
                </a:lnTo>
                <a:cubicBezTo>
                  <a:pt x="641306" y="748957"/>
                  <a:pt x="653577" y="766892"/>
                  <a:pt x="661457" y="787707"/>
                </a:cubicBezTo>
                <a:cubicBezTo>
                  <a:pt x="674462" y="822026"/>
                  <a:pt x="672515" y="858338"/>
                  <a:pt x="659000" y="889357"/>
                </a:cubicBezTo>
                <a:lnTo>
                  <a:pt x="909133" y="1010557"/>
                </a:lnTo>
                <a:cubicBezTo>
                  <a:pt x="916735" y="997697"/>
                  <a:pt x="928478" y="987797"/>
                  <a:pt x="943398" y="982061"/>
                </a:cubicBezTo>
                <a:cubicBezTo>
                  <a:pt x="978241" y="969127"/>
                  <a:pt x="1017229" y="986917"/>
                  <a:pt x="1030390" y="1022057"/>
                </a:cubicBezTo>
                <a:cubicBezTo>
                  <a:pt x="1043324" y="1056900"/>
                  <a:pt x="1025534" y="1095888"/>
                  <a:pt x="990394" y="1109049"/>
                </a:cubicBezTo>
                <a:cubicBezTo>
                  <a:pt x="955551" y="1121983"/>
                  <a:pt x="916564" y="1104193"/>
                  <a:pt x="903402" y="1069053"/>
                </a:cubicBezTo>
                <a:cubicBezTo>
                  <a:pt x="897510" y="1053310"/>
                  <a:pt x="897896" y="1036543"/>
                  <a:pt x="903612" y="1021828"/>
                </a:cubicBezTo>
                <a:lnTo>
                  <a:pt x="653480" y="900628"/>
                </a:lnTo>
                <a:cubicBezTo>
                  <a:pt x="638588" y="927992"/>
                  <a:pt x="614225" y="950344"/>
                  <a:pt x="583194" y="962723"/>
                </a:cubicBezTo>
                <a:lnTo>
                  <a:pt x="804905" y="1358812"/>
                </a:lnTo>
                <a:cubicBezTo>
                  <a:pt x="809226" y="1356457"/>
                  <a:pt x="813774" y="1354399"/>
                  <a:pt x="818549" y="1352638"/>
                </a:cubicBezTo>
                <a:cubicBezTo>
                  <a:pt x="889355" y="1326386"/>
                  <a:pt x="968080" y="1362334"/>
                  <a:pt x="994332" y="1433139"/>
                </a:cubicBezTo>
                <a:cubicBezTo>
                  <a:pt x="1006954" y="1466339"/>
                  <a:pt x="1005446" y="1501375"/>
                  <a:pt x="993050" y="1532011"/>
                </a:cubicBezTo>
                <a:lnTo>
                  <a:pt x="1416055" y="1725578"/>
                </a:lnTo>
                <a:cubicBezTo>
                  <a:pt x="1431229" y="1696117"/>
                  <a:pt x="1456626" y="1672035"/>
                  <a:pt x="1490052" y="1659711"/>
                </a:cubicBezTo>
                <a:cubicBezTo>
                  <a:pt x="1542649" y="1639820"/>
                  <a:pt x="1599350" y="1654920"/>
                  <a:pt x="1636182" y="1692710"/>
                </a:cubicBezTo>
                <a:lnTo>
                  <a:pt x="2084469" y="1229741"/>
                </a:lnTo>
                <a:cubicBezTo>
                  <a:pt x="2072314" y="1216894"/>
                  <a:pt x="2062383" y="1201410"/>
                  <a:pt x="2055951" y="1183727"/>
                </a:cubicBezTo>
                <a:cubicBezTo>
                  <a:pt x="2030239" y="1114862"/>
                  <a:pt x="2063737" y="1038477"/>
                  <a:pt x="2130558" y="1010087"/>
                </a:cubicBezTo>
                <a:lnTo>
                  <a:pt x="2142347" y="1005799"/>
                </a:lnTo>
                <a:cubicBezTo>
                  <a:pt x="2169142" y="997122"/>
                  <a:pt x="2196907" y="997118"/>
                  <a:pt x="2222338" y="1004542"/>
                </a:cubicBezTo>
                <a:lnTo>
                  <a:pt x="2254977" y="914693"/>
                </a:lnTo>
                <a:cubicBezTo>
                  <a:pt x="2228834" y="902635"/>
                  <a:pt x="2215860" y="872058"/>
                  <a:pt x="2225962" y="844585"/>
                </a:cubicBezTo>
                <a:cubicBezTo>
                  <a:pt x="2236799" y="815607"/>
                  <a:pt x="2269004" y="800450"/>
                  <a:pt x="2298278" y="811060"/>
                </a:cubicBezTo>
                <a:cubicBezTo>
                  <a:pt x="2327552" y="821671"/>
                  <a:pt x="2342710" y="853876"/>
                  <a:pt x="2332099" y="883150"/>
                </a:cubicBezTo>
                <a:cubicBezTo>
                  <a:pt x="2322225" y="910922"/>
                  <a:pt x="2292712" y="925907"/>
                  <a:pt x="2264886" y="918429"/>
                </a:cubicBezTo>
                <a:lnTo>
                  <a:pt x="2232318" y="1007753"/>
                </a:lnTo>
                <a:cubicBezTo>
                  <a:pt x="2268128" y="1021378"/>
                  <a:pt x="2298221" y="1049719"/>
                  <a:pt x="2312533" y="1088217"/>
                </a:cubicBezTo>
                <a:cubicBezTo>
                  <a:pt x="2318198" y="1103663"/>
                  <a:pt x="2321100" y="1119803"/>
                  <a:pt x="2321152" y="1135294"/>
                </a:cubicBezTo>
                <a:lnTo>
                  <a:pt x="2848021" y="1118312"/>
                </a:lnTo>
                <a:cubicBezTo>
                  <a:pt x="2849388" y="1084325"/>
                  <a:pt x="2870981" y="1052790"/>
                  <a:pt x="2904704" y="1040239"/>
                </a:cubicBezTo>
                <a:cubicBezTo>
                  <a:pt x="2949692" y="1023329"/>
                  <a:pt x="3000022" y="1046115"/>
                  <a:pt x="3016633" y="1091330"/>
                </a:cubicBezTo>
                <a:cubicBezTo>
                  <a:pt x="3032705" y="1134604"/>
                  <a:pt x="3012440" y="1182068"/>
                  <a:pt x="2971210" y="1200818"/>
                </a:cubicBezTo>
                <a:lnTo>
                  <a:pt x="3157939" y="1702192"/>
                </a:lnTo>
                <a:cubicBezTo>
                  <a:pt x="3201540" y="1689634"/>
                  <a:pt x="3247901" y="1712154"/>
                  <a:pt x="3263973" y="1755427"/>
                </a:cubicBezTo>
                <a:cubicBezTo>
                  <a:pt x="3272079" y="1776539"/>
                  <a:pt x="3270988" y="1798551"/>
                  <a:pt x="3263291" y="1818072"/>
                </a:cubicBezTo>
                <a:lnTo>
                  <a:pt x="3772530" y="2087040"/>
                </a:lnTo>
                <a:cubicBezTo>
                  <a:pt x="3772601" y="2086516"/>
                  <a:pt x="3772671" y="2085992"/>
                  <a:pt x="3773266" y="2085538"/>
                </a:cubicBezTo>
                <a:cubicBezTo>
                  <a:pt x="3792581" y="2059036"/>
                  <a:pt x="3830178" y="2053413"/>
                  <a:pt x="3856680" y="2072728"/>
                </a:cubicBezTo>
                <a:cubicBezTo>
                  <a:pt x="3883182" y="2092042"/>
                  <a:pt x="3888805" y="2129640"/>
                  <a:pt x="3869490" y="2156142"/>
                </a:cubicBezTo>
                <a:cubicBezTo>
                  <a:pt x="3850176" y="2182644"/>
                  <a:pt x="3812578" y="2188266"/>
                  <a:pt x="3786076" y="2168951"/>
                </a:cubicBezTo>
                <a:cubicBezTo>
                  <a:pt x="3763715" y="2152596"/>
                  <a:pt x="3756369" y="2123844"/>
                  <a:pt x="3765820" y="2099219"/>
                </a:cubicBezTo>
                <a:lnTo>
                  <a:pt x="3257105" y="1830321"/>
                </a:lnTo>
                <a:cubicBezTo>
                  <a:pt x="3247436" y="1846641"/>
                  <a:pt x="3232279" y="1860087"/>
                  <a:pt x="3212881" y="1867356"/>
                </a:cubicBezTo>
                <a:cubicBezTo>
                  <a:pt x="3167893" y="1884265"/>
                  <a:pt x="3117862" y="1861253"/>
                  <a:pt x="3100953" y="1816264"/>
                </a:cubicBezTo>
                <a:cubicBezTo>
                  <a:pt x="3084881" y="1772991"/>
                  <a:pt x="3105145" y="1725526"/>
                  <a:pt x="3146376" y="1706777"/>
                </a:cubicBezTo>
                <a:lnTo>
                  <a:pt x="2959945" y="1205176"/>
                </a:lnTo>
                <a:cubicBezTo>
                  <a:pt x="2916569" y="1218031"/>
                  <a:pt x="2870210" y="1195512"/>
                  <a:pt x="2854137" y="1152238"/>
                </a:cubicBezTo>
                <a:cubicBezTo>
                  <a:pt x="2851610" y="1145224"/>
                  <a:pt x="2849905" y="1138054"/>
                  <a:pt x="2849248" y="1131024"/>
                </a:cubicBezTo>
                <a:lnTo>
                  <a:pt x="2321033" y="1148093"/>
                </a:lnTo>
                <a:cubicBezTo>
                  <a:pt x="2318586" y="1178198"/>
                  <a:pt x="2305651" y="1206892"/>
                  <a:pt x="2285030" y="1229214"/>
                </a:cubicBezTo>
                <a:lnTo>
                  <a:pt x="2276121" y="1237893"/>
                </a:lnTo>
                <a:cubicBezTo>
                  <a:pt x="2263713" y="1248773"/>
                  <a:pt x="2249120" y="1258022"/>
                  <a:pt x="2232556" y="1264071"/>
                </a:cubicBezTo>
                <a:cubicBezTo>
                  <a:pt x="2183685" y="1282060"/>
                  <a:pt x="2130756" y="1270671"/>
                  <a:pt x="2094268" y="1238267"/>
                </a:cubicBezTo>
                <a:lnTo>
                  <a:pt x="1645387" y="1701690"/>
                </a:lnTo>
                <a:cubicBezTo>
                  <a:pt x="1646294" y="1702879"/>
                  <a:pt x="1647202" y="1704069"/>
                  <a:pt x="1648110" y="1705259"/>
                </a:cubicBezTo>
                <a:lnTo>
                  <a:pt x="1655005" y="1715530"/>
                </a:lnTo>
                <a:cubicBezTo>
                  <a:pt x="1659630" y="1722826"/>
                  <a:pt x="1663589" y="1731100"/>
                  <a:pt x="1666727" y="1739532"/>
                </a:cubicBezTo>
                <a:cubicBezTo>
                  <a:pt x="1677220" y="1768707"/>
                  <a:pt x="1677623" y="1799462"/>
                  <a:pt x="1669095" y="1827147"/>
                </a:cubicBezTo>
                <a:lnTo>
                  <a:pt x="2250293" y="1991798"/>
                </a:lnTo>
                <a:cubicBezTo>
                  <a:pt x="2256886" y="1974531"/>
                  <a:pt x="2270610" y="1959825"/>
                  <a:pt x="2289711" y="1952783"/>
                </a:cubicBezTo>
                <a:cubicBezTo>
                  <a:pt x="2324553" y="1939848"/>
                  <a:pt x="2363541" y="1957638"/>
                  <a:pt x="2376702" y="1992779"/>
                </a:cubicBezTo>
                <a:cubicBezTo>
                  <a:pt x="2389636" y="2027622"/>
                  <a:pt x="2371846" y="2066609"/>
                  <a:pt x="2336706" y="2079770"/>
                </a:cubicBezTo>
                <a:cubicBezTo>
                  <a:pt x="2301863" y="2092705"/>
                  <a:pt x="2262876" y="2074914"/>
                  <a:pt x="2249715" y="2039774"/>
                </a:cubicBezTo>
                <a:cubicBezTo>
                  <a:pt x="2245427" y="2027985"/>
                  <a:pt x="2244724" y="2015343"/>
                  <a:pt x="2246800" y="2003876"/>
                </a:cubicBezTo>
                <a:lnTo>
                  <a:pt x="1665147" y="1838630"/>
                </a:lnTo>
                <a:cubicBezTo>
                  <a:pt x="1652822" y="1868741"/>
                  <a:pt x="1630135" y="1894523"/>
                  <a:pt x="1599275" y="1909594"/>
                </a:cubicBezTo>
                <a:lnTo>
                  <a:pt x="1669049" y="2258288"/>
                </a:lnTo>
                <a:cubicBezTo>
                  <a:pt x="1708447" y="2253175"/>
                  <a:pt x="1747324" y="2275756"/>
                  <a:pt x="1761635" y="2314254"/>
                </a:cubicBezTo>
                <a:cubicBezTo>
                  <a:pt x="1778544" y="2359242"/>
                  <a:pt x="1755759" y="2409571"/>
                  <a:pt x="1710544" y="2426183"/>
                </a:cubicBezTo>
                <a:cubicBezTo>
                  <a:pt x="1665555" y="2443092"/>
                  <a:pt x="1615524" y="2420079"/>
                  <a:pt x="1598615" y="2375091"/>
                </a:cubicBezTo>
                <a:cubicBezTo>
                  <a:pt x="1581706" y="2330103"/>
                  <a:pt x="1604491" y="2279774"/>
                  <a:pt x="1649707" y="2263163"/>
                </a:cubicBezTo>
                <a:cubicBezTo>
                  <a:pt x="1651945" y="2262396"/>
                  <a:pt x="1654481" y="2261402"/>
                  <a:pt x="1656947" y="2260932"/>
                </a:cubicBezTo>
                <a:lnTo>
                  <a:pt x="1587870" y="1915002"/>
                </a:lnTo>
                <a:cubicBezTo>
                  <a:pt x="1587275" y="1915456"/>
                  <a:pt x="1586750" y="1915385"/>
                  <a:pt x="1586453" y="1915612"/>
                </a:cubicBezTo>
                <a:cubicBezTo>
                  <a:pt x="1515648" y="1941864"/>
                  <a:pt x="1436922" y="1905916"/>
                  <a:pt x="1410670" y="1835111"/>
                </a:cubicBezTo>
                <a:cubicBezTo>
                  <a:pt x="1398048" y="1801912"/>
                  <a:pt x="1399557" y="1766875"/>
                  <a:pt x="1411952" y="1736240"/>
                </a:cubicBezTo>
                <a:lnTo>
                  <a:pt x="987672" y="1542233"/>
                </a:lnTo>
                <a:cubicBezTo>
                  <a:pt x="973601" y="1569440"/>
                  <a:pt x="950216" y="1592458"/>
                  <a:pt x="919640" y="1605432"/>
                </a:cubicBezTo>
                <a:lnTo>
                  <a:pt x="1023724" y="1885592"/>
                </a:lnTo>
                <a:cubicBezTo>
                  <a:pt x="1067326" y="1873034"/>
                  <a:pt x="1113913" y="1895851"/>
                  <a:pt x="1129758" y="1938827"/>
                </a:cubicBezTo>
                <a:cubicBezTo>
                  <a:pt x="1146668" y="1983815"/>
                  <a:pt x="1123656" y="2033847"/>
                  <a:pt x="1078667" y="2050756"/>
                </a:cubicBezTo>
                <a:cubicBezTo>
                  <a:pt x="1033679" y="2067665"/>
                  <a:pt x="983648" y="2044653"/>
                  <a:pt x="966738" y="1999664"/>
                </a:cubicBezTo>
                <a:cubicBezTo>
                  <a:pt x="950667" y="1956391"/>
                  <a:pt x="970931" y="1908926"/>
                  <a:pt x="1012162" y="1890177"/>
                </a:cubicBezTo>
                <a:lnTo>
                  <a:pt x="908078" y="1610018"/>
                </a:lnTo>
                <a:cubicBezTo>
                  <a:pt x="838588" y="1632442"/>
                  <a:pt x="763604" y="1596463"/>
                  <a:pt x="737892" y="1527599"/>
                </a:cubicBezTo>
                <a:cubicBezTo>
                  <a:pt x="715005" y="1465523"/>
                  <a:pt x="739890" y="1397589"/>
                  <a:pt x="794094" y="1363765"/>
                </a:cubicBezTo>
                <a:lnTo>
                  <a:pt x="571546" y="965962"/>
                </a:lnTo>
                <a:cubicBezTo>
                  <a:pt x="505400" y="985366"/>
                  <a:pt x="434853" y="952119"/>
                  <a:pt x="407685" y="888132"/>
                </a:cubicBezTo>
                <a:lnTo>
                  <a:pt x="132824" y="990526"/>
                </a:lnTo>
                <a:cubicBezTo>
                  <a:pt x="141931" y="1024054"/>
                  <a:pt x="124111" y="1059299"/>
                  <a:pt x="91209" y="1071694"/>
                </a:cubicBezTo>
                <a:cubicBezTo>
                  <a:pt x="56366" y="1084628"/>
                  <a:pt x="17379" y="1066838"/>
                  <a:pt x="4218" y="1031698"/>
                </a:cubicBezTo>
                <a:cubicBezTo>
                  <a:pt x="-8717" y="996855"/>
                  <a:pt x="9073" y="957868"/>
                  <a:pt x="44214" y="944706"/>
                </a:cubicBezTo>
                <a:cubicBezTo>
                  <a:pt x="77342" y="932609"/>
                  <a:pt x="113762" y="947651"/>
                  <a:pt x="128764" y="979035"/>
                </a:cubicBezTo>
                <a:lnTo>
                  <a:pt x="403624" y="876640"/>
                </a:lnTo>
                <a:cubicBezTo>
                  <a:pt x="381426" y="807448"/>
                  <a:pt x="417405" y="732464"/>
                  <a:pt x="486269" y="706752"/>
                </a:cubicBezTo>
                <a:cubicBezTo>
                  <a:pt x="532079" y="689686"/>
                  <a:pt x="580797" y="698640"/>
                  <a:pt x="616871" y="726183"/>
                </a:cubicBezTo>
                <a:lnTo>
                  <a:pt x="845502" y="453389"/>
                </a:lnTo>
                <a:cubicBezTo>
                  <a:pt x="830044" y="439297"/>
                  <a:pt x="817773" y="421362"/>
                  <a:pt x="809893" y="400547"/>
                </a:cubicBezTo>
                <a:cubicBezTo>
                  <a:pt x="783641" y="329742"/>
                  <a:pt x="819589" y="251016"/>
                  <a:pt x="890394" y="224764"/>
                </a:cubicBezTo>
                <a:cubicBezTo>
                  <a:pt x="946874" y="203794"/>
                  <a:pt x="1007943" y="222150"/>
                  <a:pt x="1043929" y="266233"/>
                </a:cubicBezTo>
                <a:lnTo>
                  <a:pt x="1407041" y="0"/>
                </a:lnTo>
                <a:close/>
              </a:path>
            </a:pathLst>
          </a:custGeom>
          <a:solidFill>
            <a:schemeClr val="bg1">
              <a:alpha val="498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14976BDE-54EB-4A2B-B91A-6433C2462FFE}"/>
              </a:ext>
            </a:extLst>
          </p:cNvPr>
          <p:cNvSpPr/>
          <p:nvPr userDrawn="1"/>
        </p:nvSpPr>
        <p:spPr>
          <a:xfrm>
            <a:off x="494393" y="493488"/>
            <a:ext cx="11203214" cy="5871026"/>
          </a:xfrm>
          <a:prstGeom prst="rect">
            <a:avLst/>
          </a:prstGeom>
          <a:no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9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9AE6B-B701-472F-85D3-D8BCAE289667}"/>
              </a:ext>
            </a:extLst>
          </p:cNvPr>
          <p:cNvSpPr/>
          <p:nvPr userDrawn="1"/>
        </p:nvSpPr>
        <p:spPr>
          <a:xfrm>
            <a:off x="0" y="0"/>
            <a:ext cx="12192000" cy="6858000"/>
          </a:xfrm>
          <a:prstGeom prst="rect">
            <a:avLst/>
          </a:prstGeom>
          <a:gradFill>
            <a:gsLst>
              <a:gs pos="0">
                <a:schemeClr val="accent1">
                  <a:lumMod val="50000"/>
                  <a:alpha val="80000"/>
                </a:schemeClr>
              </a:gs>
              <a:gs pos="100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976BDE-54EB-4A2B-B91A-6433C2462FFE}"/>
              </a:ext>
            </a:extLst>
          </p:cNvPr>
          <p:cNvSpPr/>
          <p:nvPr userDrawn="1"/>
        </p:nvSpPr>
        <p:spPr>
          <a:xfrm>
            <a:off x="494393" y="493488"/>
            <a:ext cx="11203214" cy="5871026"/>
          </a:xfrm>
          <a:prstGeom prst="rect">
            <a:avLst/>
          </a:prstGeom>
          <a:no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0">
            <a:extLst>
              <a:ext uri="{FF2B5EF4-FFF2-40B4-BE49-F238E27FC236}">
                <a16:creationId xmlns:a16="http://schemas.microsoft.com/office/drawing/2014/main" id="{1821A08D-56A7-4FE9-9F99-E1A0F4CCDEF5}"/>
              </a:ext>
            </a:extLst>
          </p:cNvPr>
          <p:cNvSpPr>
            <a:spLocks noGrp="1"/>
          </p:cNvSpPr>
          <p:nvPr>
            <p:ph type="body" sz="quarter" idx="12" hasCustomPrompt="1"/>
          </p:nvPr>
        </p:nvSpPr>
        <p:spPr>
          <a:xfrm>
            <a:off x="2425700" y="3625678"/>
            <a:ext cx="7340600" cy="960838"/>
          </a:xfrm>
          <a:prstGeom prst="rect">
            <a:avLst/>
          </a:prstGeom>
        </p:spPr>
        <p:txBody>
          <a:bodyPr anchor="t"/>
          <a:lstStyle>
            <a:lvl1pPr marL="0" indent="0" algn="ctr">
              <a:lnSpc>
                <a:spcPct val="100000"/>
              </a:lnSpc>
              <a:spcBef>
                <a:spcPts val="0"/>
              </a:spcBef>
              <a:buNone/>
              <a:defRPr sz="4000" b="1" cap="all" baseline="0">
                <a:solidFill>
                  <a:schemeClr val="bg1"/>
                </a:solidFill>
              </a:defRPr>
            </a:lvl1pPr>
            <a:lvl2pPr marL="0" indent="0" algn="ctr">
              <a:lnSpc>
                <a:spcPct val="100000"/>
              </a:lnSpc>
              <a:spcBef>
                <a:spcPts val="0"/>
              </a:spcBef>
              <a:buNone/>
              <a:defRPr>
                <a:solidFill>
                  <a:schemeClr val="bg1"/>
                </a:solidFill>
              </a:defRPr>
            </a:lvl2pPr>
          </a:lstStyle>
          <a:p>
            <a:pPr lvl="0"/>
            <a:r>
              <a:rPr lang="en-US" dirty="0"/>
              <a:t>COVER SLIDE</a:t>
            </a:r>
          </a:p>
          <a:p>
            <a:pPr lvl="1"/>
            <a:r>
              <a:rPr lang="en-US" dirty="0"/>
              <a:t>Subtitle</a:t>
            </a:r>
          </a:p>
        </p:txBody>
      </p:sp>
      <p:pic>
        <p:nvPicPr>
          <p:cNvPr id="10" name="Graphic 9">
            <a:extLst>
              <a:ext uri="{FF2B5EF4-FFF2-40B4-BE49-F238E27FC236}">
                <a16:creationId xmlns:a16="http://schemas.microsoft.com/office/drawing/2014/main" id="{DDC6AAC6-16ED-BC45-A018-BE1DBCF9023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15013" y="1827753"/>
            <a:ext cx="4561975" cy="1034121"/>
          </a:xfrm>
          <a:prstGeom prst="rect">
            <a:avLst/>
          </a:prstGeom>
        </p:spPr>
      </p:pic>
    </p:spTree>
    <p:extLst>
      <p:ext uri="{BB962C8B-B14F-4D97-AF65-F5344CB8AC3E}">
        <p14:creationId xmlns:p14="http://schemas.microsoft.com/office/powerpoint/2010/main" val="14396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Alterna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9AE6B-B701-472F-85D3-D8BCAE289667}"/>
              </a:ext>
            </a:extLst>
          </p:cNvPr>
          <p:cNvSpPr/>
          <p:nvPr userDrawn="1"/>
        </p:nvSpPr>
        <p:spPr>
          <a:xfrm>
            <a:off x="0" y="0"/>
            <a:ext cx="12192000" cy="6858000"/>
          </a:xfrm>
          <a:prstGeom prst="rect">
            <a:avLst/>
          </a:prstGeom>
          <a:gradFill>
            <a:gsLst>
              <a:gs pos="0">
                <a:schemeClr val="accent1">
                  <a:lumMod val="50000"/>
                  <a:alpha val="80000"/>
                </a:schemeClr>
              </a:gs>
              <a:gs pos="100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4976BDE-54EB-4A2B-B91A-6433C2462FFE}"/>
              </a:ext>
            </a:extLst>
          </p:cNvPr>
          <p:cNvSpPr/>
          <p:nvPr userDrawn="1"/>
        </p:nvSpPr>
        <p:spPr>
          <a:xfrm>
            <a:off x="494393" y="493488"/>
            <a:ext cx="11203214" cy="5871026"/>
          </a:xfrm>
          <a:prstGeom prst="rect">
            <a:avLst/>
          </a:prstGeom>
          <a:no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0">
            <a:extLst>
              <a:ext uri="{FF2B5EF4-FFF2-40B4-BE49-F238E27FC236}">
                <a16:creationId xmlns:a16="http://schemas.microsoft.com/office/drawing/2014/main" id="{1821A08D-56A7-4FE9-9F99-E1A0F4CCDEF5}"/>
              </a:ext>
            </a:extLst>
          </p:cNvPr>
          <p:cNvSpPr>
            <a:spLocks noGrp="1"/>
          </p:cNvSpPr>
          <p:nvPr>
            <p:ph type="body" sz="quarter" idx="12" hasCustomPrompt="1"/>
          </p:nvPr>
        </p:nvSpPr>
        <p:spPr>
          <a:xfrm>
            <a:off x="3949700" y="4382913"/>
            <a:ext cx="7340600" cy="1538859"/>
          </a:xfrm>
          <a:prstGeom prst="rect">
            <a:avLst/>
          </a:prstGeom>
        </p:spPr>
        <p:txBody>
          <a:bodyPr anchor="b"/>
          <a:lstStyle>
            <a:lvl1pPr marL="0" indent="0" algn="r">
              <a:lnSpc>
                <a:spcPct val="100000"/>
              </a:lnSpc>
              <a:spcBef>
                <a:spcPts val="0"/>
              </a:spcBef>
              <a:buNone/>
              <a:defRPr sz="4000" b="1" cap="all" baseline="0">
                <a:solidFill>
                  <a:schemeClr val="bg1"/>
                </a:solidFill>
              </a:defRPr>
            </a:lvl1pPr>
            <a:lvl2pPr marL="0" indent="0" algn="r">
              <a:lnSpc>
                <a:spcPct val="100000"/>
              </a:lnSpc>
              <a:spcBef>
                <a:spcPts val="0"/>
              </a:spcBef>
              <a:buNone/>
              <a:defRPr>
                <a:solidFill>
                  <a:schemeClr val="bg1"/>
                </a:solidFill>
              </a:defRPr>
            </a:lvl2pPr>
          </a:lstStyle>
          <a:p>
            <a:pPr lvl="0"/>
            <a:r>
              <a:rPr lang="en-US" dirty="0"/>
              <a:t>COVER SLIDE</a:t>
            </a:r>
          </a:p>
          <a:p>
            <a:pPr lvl="1"/>
            <a:r>
              <a:rPr lang="en-US" dirty="0"/>
              <a:t>Subtitle</a:t>
            </a:r>
          </a:p>
        </p:txBody>
      </p:sp>
      <p:pic>
        <p:nvPicPr>
          <p:cNvPr id="10" name="Graphic 9">
            <a:extLst>
              <a:ext uri="{FF2B5EF4-FFF2-40B4-BE49-F238E27FC236}">
                <a16:creationId xmlns:a16="http://schemas.microsoft.com/office/drawing/2014/main" id="{DDC6AAC6-16ED-BC45-A018-BE1DBCF9023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8325" y="936228"/>
            <a:ext cx="4561975" cy="1034121"/>
          </a:xfrm>
          <a:prstGeom prst="rect">
            <a:avLst/>
          </a:prstGeom>
        </p:spPr>
      </p:pic>
      <p:sp>
        <p:nvSpPr>
          <p:cNvPr id="13" name="Graphic 2">
            <a:extLst>
              <a:ext uri="{FF2B5EF4-FFF2-40B4-BE49-F238E27FC236}">
                <a16:creationId xmlns:a16="http://schemas.microsoft.com/office/drawing/2014/main" id="{091CF67A-D9B6-7241-954B-203419E48C9B}"/>
              </a:ext>
            </a:extLst>
          </p:cNvPr>
          <p:cNvSpPr/>
          <p:nvPr/>
        </p:nvSpPr>
        <p:spPr>
          <a:xfrm rot="10800000" flipH="1">
            <a:off x="770559" y="-1"/>
            <a:ext cx="3268041" cy="2326490"/>
          </a:xfrm>
          <a:custGeom>
            <a:avLst/>
            <a:gdLst>
              <a:gd name="connsiteX0" fmla="*/ 1142061 w 2169785"/>
              <a:gd name="connsiteY0" fmla="*/ 1361136 h 1544651"/>
              <a:gd name="connsiteX1" fmla="*/ 1126186 w 2169785"/>
              <a:gd name="connsiteY1" fmla="*/ 1258901 h 1544651"/>
              <a:gd name="connsiteX2" fmla="*/ 1023951 w 2169785"/>
              <a:gd name="connsiteY2" fmla="*/ 1274776 h 1544651"/>
              <a:gd name="connsiteX3" fmla="*/ 1017601 w 2169785"/>
              <a:gd name="connsiteY3" fmla="*/ 1284936 h 1544651"/>
              <a:gd name="connsiteX4" fmla="*/ 637871 w 2169785"/>
              <a:gd name="connsiteY4" fmla="*/ 1116661 h 1544651"/>
              <a:gd name="connsiteX5" fmla="*/ 613106 w 2169785"/>
              <a:gd name="connsiteY5" fmla="*/ 1032206 h 1544651"/>
              <a:gd name="connsiteX6" fmla="*/ 512776 w 2169785"/>
              <a:gd name="connsiteY6" fmla="*/ 1048081 h 1544651"/>
              <a:gd name="connsiteX7" fmla="*/ 510236 w 2169785"/>
              <a:gd name="connsiteY7" fmla="*/ 1051256 h 1544651"/>
              <a:gd name="connsiteX8" fmla="*/ 219406 w 2169785"/>
              <a:gd name="connsiteY8" fmla="*/ 882346 h 1544651"/>
              <a:gd name="connsiteX9" fmla="*/ 228296 w 2169785"/>
              <a:gd name="connsiteY9" fmla="*/ 813766 h 1544651"/>
              <a:gd name="connsiteX10" fmla="*/ 836626 w 2169785"/>
              <a:gd name="connsiteY10" fmla="*/ 651206 h 1544651"/>
              <a:gd name="connsiteX11" fmla="*/ 862661 w 2169785"/>
              <a:gd name="connsiteY11" fmla="*/ 687401 h 1544651"/>
              <a:gd name="connsiteX12" fmla="*/ 962991 w 2169785"/>
              <a:gd name="connsiteY12" fmla="*/ 671526 h 1544651"/>
              <a:gd name="connsiteX13" fmla="*/ 966166 w 2169785"/>
              <a:gd name="connsiteY13" fmla="*/ 666446 h 1544651"/>
              <a:gd name="connsiteX14" fmla="*/ 1141426 w 2169785"/>
              <a:gd name="connsiteY14" fmla="*/ 761696 h 1544651"/>
              <a:gd name="connsiteX15" fmla="*/ 1164286 w 2169785"/>
              <a:gd name="connsiteY15" fmla="*/ 849961 h 1544651"/>
              <a:gd name="connsiteX16" fmla="*/ 1264616 w 2169785"/>
              <a:gd name="connsiteY16" fmla="*/ 834086 h 1544651"/>
              <a:gd name="connsiteX17" fmla="*/ 1274776 w 2169785"/>
              <a:gd name="connsiteY17" fmla="*/ 814401 h 1544651"/>
              <a:gd name="connsiteX18" fmla="*/ 1500836 w 2169785"/>
              <a:gd name="connsiteY18" fmla="*/ 850596 h 1544651"/>
              <a:gd name="connsiteX19" fmla="*/ 1502106 w 2169785"/>
              <a:gd name="connsiteY19" fmla="*/ 865836 h 1544651"/>
              <a:gd name="connsiteX20" fmla="*/ 1564336 w 2169785"/>
              <a:gd name="connsiteY20" fmla="*/ 903301 h 1544651"/>
              <a:gd name="connsiteX21" fmla="*/ 1579576 w 2169785"/>
              <a:gd name="connsiteY21" fmla="*/ 896951 h 1544651"/>
              <a:gd name="connsiteX22" fmla="*/ 1683716 w 2169785"/>
              <a:gd name="connsiteY22" fmla="*/ 1046811 h 1544651"/>
              <a:gd name="connsiteX23" fmla="*/ 1665301 w 2169785"/>
              <a:gd name="connsiteY23" fmla="*/ 1099516 h 1544651"/>
              <a:gd name="connsiteX24" fmla="*/ 1707846 w 2169785"/>
              <a:gd name="connsiteY24" fmla="*/ 1138251 h 1544651"/>
              <a:gd name="connsiteX25" fmla="*/ 1712291 w 2169785"/>
              <a:gd name="connsiteY25" fmla="*/ 1138886 h 1544651"/>
              <a:gd name="connsiteX26" fmla="*/ 1727531 w 2169785"/>
              <a:gd name="connsiteY26" fmla="*/ 1137616 h 1544651"/>
              <a:gd name="connsiteX27" fmla="*/ 1761186 w 2169785"/>
              <a:gd name="connsiteY27" fmla="*/ 1110311 h 1544651"/>
              <a:gd name="connsiteX28" fmla="*/ 1763091 w 2169785"/>
              <a:gd name="connsiteY28" fmla="*/ 1105866 h 1544651"/>
              <a:gd name="connsiteX29" fmla="*/ 1764996 w 2169785"/>
              <a:gd name="connsiteY29" fmla="*/ 1074751 h 1544651"/>
              <a:gd name="connsiteX30" fmla="*/ 1763726 w 2169785"/>
              <a:gd name="connsiteY30" fmla="*/ 1070306 h 1544651"/>
              <a:gd name="connsiteX31" fmla="*/ 1881201 w 2169785"/>
              <a:gd name="connsiteY31" fmla="*/ 1023951 h 1544651"/>
              <a:gd name="connsiteX32" fmla="*/ 1909776 w 2169785"/>
              <a:gd name="connsiteY32" fmla="*/ 1037286 h 1544651"/>
              <a:gd name="connsiteX33" fmla="*/ 1928191 w 2169785"/>
              <a:gd name="connsiteY33" fmla="*/ 1006806 h 1544651"/>
              <a:gd name="connsiteX34" fmla="*/ 1897711 w 2169785"/>
              <a:gd name="connsiteY34" fmla="*/ 988391 h 1544651"/>
              <a:gd name="connsiteX35" fmla="*/ 1879296 w 2169785"/>
              <a:gd name="connsiteY35" fmla="*/ 1018871 h 1544651"/>
              <a:gd name="connsiteX36" fmla="*/ 1879931 w 2169785"/>
              <a:gd name="connsiteY36" fmla="*/ 1020141 h 1544651"/>
              <a:gd name="connsiteX37" fmla="*/ 1762456 w 2169785"/>
              <a:gd name="connsiteY37" fmla="*/ 1066496 h 1544651"/>
              <a:gd name="connsiteX38" fmla="*/ 1703401 w 2169785"/>
              <a:gd name="connsiteY38" fmla="*/ 1037921 h 1544651"/>
              <a:gd name="connsiteX39" fmla="*/ 1688161 w 2169785"/>
              <a:gd name="connsiteY39" fmla="*/ 1044271 h 1544651"/>
              <a:gd name="connsiteX40" fmla="*/ 1584021 w 2169785"/>
              <a:gd name="connsiteY40" fmla="*/ 894411 h 1544651"/>
              <a:gd name="connsiteX41" fmla="*/ 1604341 w 2169785"/>
              <a:gd name="connsiteY41" fmla="*/ 857581 h 1544651"/>
              <a:gd name="connsiteX42" fmla="*/ 1721181 w 2169785"/>
              <a:gd name="connsiteY42" fmla="*/ 860756 h 1544651"/>
              <a:gd name="connsiteX43" fmla="*/ 1721816 w 2169785"/>
              <a:gd name="connsiteY43" fmla="*/ 865201 h 1544651"/>
              <a:gd name="connsiteX44" fmla="*/ 1752296 w 2169785"/>
              <a:gd name="connsiteY44" fmla="*/ 883616 h 1544651"/>
              <a:gd name="connsiteX45" fmla="*/ 1770711 w 2169785"/>
              <a:gd name="connsiteY45" fmla="*/ 853136 h 1544651"/>
              <a:gd name="connsiteX46" fmla="*/ 1740231 w 2169785"/>
              <a:gd name="connsiteY46" fmla="*/ 834721 h 1544651"/>
              <a:gd name="connsiteX47" fmla="*/ 1721181 w 2169785"/>
              <a:gd name="connsiteY47" fmla="*/ 856311 h 1544651"/>
              <a:gd name="connsiteX48" fmla="*/ 1604341 w 2169785"/>
              <a:gd name="connsiteY48" fmla="*/ 853136 h 1544651"/>
              <a:gd name="connsiteX49" fmla="*/ 1603071 w 2169785"/>
              <a:gd name="connsiteY49" fmla="*/ 841706 h 1544651"/>
              <a:gd name="connsiteX50" fmla="*/ 1592276 w 2169785"/>
              <a:gd name="connsiteY50" fmla="*/ 820751 h 1544651"/>
              <a:gd name="connsiteX51" fmla="*/ 1728801 w 2169785"/>
              <a:gd name="connsiteY51" fmla="*/ 694386 h 1544651"/>
              <a:gd name="connsiteX52" fmla="*/ 1777061 w 2169785"/>
              <a:gd name="connsiteY52" fmla="*/ 707721 h 1544651"/>
              <a:gd name="connsiteX53" fmla="*/ 1814526 w 2169785"/>
              <a:gd name="connsiteY53" fmla="*/ 670891 h 1544651"/>
              <a:gd name="connsiteX54" fmla="*/ 1977721 w 2169785"/>
              <a:gd name="connsiteY54" fmla="*/ 705181 h 1544651"/>
              <a:gd name="connsiteX55" fmla="*/ 1978356 w 2169785"/>
              <a:gd name="connsiteY55" fmla="*/ 725501 h 1544651"/>
              <a:gd name="connsiteX56" fmla="*/ 2040586 w 2169785"/>
              <a:gd name="connsiteY56" fmla="*/ 762966 h 1544651"/>
              <a:gd name="connsiteX57" fmla="*/ 2073606 w 2169785"/>
              <a:gd name="connsiteY57" fmla="*/ 736931 h 1544651"/>
              <a:gd name="connsiteX58" fmla="*/ 2123136 w 2169785"/>
              <a:gd name="connsiteY58" fmla="*/ 774396 h 1544651"/>
              <a:gd name="connsiteX59" fmla="*/ 2119961 w 2169785"/>
              <a:gd name="connsiteY59" fmla="*/ 794081 h 1544651"/>
              <a:gd name="connsiteX60" fmla="*/ 2150441 w 2169785"/>
              <a:gd name="connsiteY60" fmla="*/ 812496 h 1544651"/>
              <a:gd name="connsiteX61" fmla="*/ 2168856 w 2169785"/>
              <a:gd name="connsiteY61" fmla="*/ 782016 h 1544651"/>
              <a:gd name="connsiteX62" fmla="*/ 2138376 w 2169785"/>
              <a:gd name="connsiteY62" fmla="*/ 763601 h 1544651"/>
              <a:gd name="connsiteX63" fmla="*/ 2125676 w 2169785"/>
              <a:gd name="connsiteY63" fmla="*/ 771221 h 1544651"/>
              <a:gd name="connsiteX64" fmla="*/ 2075511 w 2169785"/>
              <a:gd name="connsiteY64" fmla="*/ 733121 h 1544651"/>
              <a:gd name="connsiteX65" fmla="*/ 2078051 w 2169785"/>
              <a:gd name="connsiteY65" fmla="*/ 701371 h 1544651"/>
              <a:gd name="connsiteX66" fmla="*/ 2059636 w 2169785"/>
              <a:gd name="connsiteY66" fmla="*/ 673431 h 1544651"/>
              <a:gd name="connsiteX67" fmla="*/ 2086941 w 2169785"/>
              <a:gd name="connsiteY67" fmla="*/ 608661 h 1544651"/>
              <a:gd name="connsiteX68" fmla="*/ 2100911 w 2169785"/>
              <a:gd name="connsiteY68" fmla="*/ 609296 h 1544651"/>
              <a:gd name="connsiteX69" fmla="*/ 2119326 w 2169785"/>
              <a:gd name="connsiteY69" fmla="*/ 578816 h 1544651"/>
              <a:gd name="connsiteX70" fmla="*/ 2088846 w 2169785"/>
              <a:gd name="connsiteY70" fmla="*/ 560401 h 1544651"/>
              <a:gd name="connsiteX71" fmla="*/ 2070431 w 2169785"/>
              <a:gd name="connsiteY71" fmla="*/ 590881 h 1544651"/>
              <a:gd name="connsiteX72" fmla="*/ 2083131 w 2169785"/>
              <a:gd name="connsiteY72" fmla="*/ 607391 h 1544651"/>
              <a:gd name="connsiteX73" fmla="*/ 2056461 w 2169785"/>
              <a:gd name="connsiteY73" fmla="*/ 670891 h 1544651"/>
              <a:gd name="connsiteX74" fmla="*/ 2016456 w 2169785"/>
              <a:gd name="connsiteY74" fmla="*/ 663906 h 1544651"/>
              <a:gd name="connsiteX75" fmla="*/ 1978991 w 2169785"/>
              <a:gd name="connsiteY75" fmla="*/ 700736 h 1544651"/>
              <a:gd name="connsiteX76" fmla="*/ 1815796 w 2169785"/>
              <a:gd name="connsiteY76" fmla="*/ 666446 h 1544651"/>
              <a:gd name="connsiteX77" fmla="*/ 1815161 w 2169785"/>
              <a:gd name="connsiteY77" fmla="*/ 646126 h 1544651"/>
              <a:gd name="connsiteX78" fmla="*/ 1752931 w 2169785"/>
              <a:gd name="connsiteY78" fmla="*/ 608661 h 1544651"/>
              <a:gd name="connsiteX79" fmla="*/ 1715466 w 2169785"/>
              <a:gd name="connsiteY79" fmla="*/ 670891 h 1544651"/>
              <a:gd name="connsiteX80" fmla="*/ 1726261 w 2169785"/>
              <a:gd name="connsiteY80" fmla="*/ 691846 h 1544651"/>
              <a:gd name="connsiteX81" fmla="*/ 1589736 w 2169785"/>
              <a:gd name="connsiteY81" fmla="*/ 818211 h 1544651"/>
              <a:gd name="connsiteX82" fmla="*/ 1541476 w 2169785"/>
              <a:gd name="connsiteY82" fmla="*/ 804876 h 1544651"/>
              <a:gd name="connsiteX83" fmla="*/ 1503376 w 2169785"/>
              <a:gd name="connsiteY83" fmla="*/ 844246 h 1544651"/>
              <a:gd name="connsiteX84" fmla="*/ 1278586 w 2169785"/>
              <a:gd name="connsiteY84" fmla="*/ 808051 h 1544651"/>
              <a:gd name="connsiteX85" fmla="*/ 1273506 w 2169785"/>
              <a:gd name="connsiteY85" fmla="*/ 761061 h 1544651"/>
              <a:gd name="connsiteX86" fmla="*/ 1270331 w 2169785"/>
              <a:gd name="connsiteY86" fmla="*/ 755346 h 1544651"/>
              <a:gd name="connsiteX87" fmla="*/ 1250646 w 2169785"/>
              <a:gd name="connsiteY87" fmla="*/ 734391 h 1544651"/>
              <a:gd name="connsiteX88" fmla="*/ 1150316 w 2169785"/>
              <a:gd name="connsiteY88" fmla="*/ 750266 h 1544651"/>
              <a:gd name="connsiteX89" fmla="*/ 1146506 w 2169785"/>
              <a:gd name="connsiteY89" fmla="*/ 756616 h 1544651"/>
              <a:gd name="connsiteX90" fmla="*/ 971246 w 2169785"/>
              <a:gd name="connsiteY90" fmla="*/ 661366 h 1544651"/>
              <a:gd name="connsiteX91" fmla="*/ 949021 w 2169785"/>
              <a:gd name="connsiteY91" fmla="*/ 571831 h 1544651"/>
              <a:gd name="connsiteX92" fmla="*/ 936956 w 2169785"/>
              <a:gd name="connsiteY92" fmla="*/ 564846 h 1544651"/>
              <a:gd name="connsiteX93" fmla="*/ 1051256 w 2169785"/>
              <a:gd name="connsiteY93" fmla="*/ 287986 h 1544651"/>
              <a:gd name="connsiteX94" fmla="*/ 1102691 w 2169785"/>
              <a:gd name="connsiteY94" fmla="*/ 271476 h 1544651"/>
              <a:gd name="connsiteX95" fmla="*/ 1092531 w 2169785"/>
              <a:gd name="connsiteY95" fmla="*/ 207341 h 1544651"/>
              <a:gd name="connsiteX96" fmla="*/ 1028396 w 2169785"/>
              <a:gd name="connsiteY96" fmla="*/ 217501 h 1544651"/>
              <a:gd name="connsiteX97" fmla="*/ 1038556 w 2169785"/>
              <a:gd name="connsiteY97" fmla="*/ 281636 h 1544651"/>
              <a:gd name="connsiteX98" fmla="*/ 1044906 w 2169785"/>
              <a:gd name="connsiteY98" fmla="*/ 285446 h 1544651"/>
              <a:gd name="connsiteX99" fmla="*/ 930606 w 2169785"/>
              <a:gd name="connsiteY99" fmla="*/ 562306 h 1544651"/>
              <a:gd name="connsiteX100" fmla="*/ 895046 w 2169785"/>
              <a:gd name="connsiteY100" fmla="*/ 559131 h 1544651"/>
              <a:gd name="connsiteX101" fmla="*/ 862026 w 2169785"/>
              <a:gd name="connsiteY101" fmla="*/ 395936 h 1544651"/>
              <a:gd name="connsiteX102" fmla="*/ 902666 w 2169785"/>
              <a:gd name="connsiteY102" fmla="*/ 368631 h 1544651"/>
              <a:gd name="connsiteX103" fmla="*/ 886791 w 2169785"/>
              <a:gd name="connsiteY103" fmla="*/ 268301 h 1544651"/>
              <a:gd name="connsiteX104" fmla="*/ 800431 w 2169785"/>
              <a:gd name="connsiteY104" fmla="*/ 269571 h 1544651"/>
              <a:gd name="connsiteX105" fmla="*/ 693116 w 2169785"/>
              <a:gd name="connsiteY105" fmla="*/ 144476 h 1544651"/>
              <a:gd name="connsiteX106" fmla="*/ 698196 w 2169785"/>
              <a:gd name="connsiteY106" fmla="*/ 138761 h 1544651"/>
              <a:gd name="connsiteX107" fmla="*/ 688036 w 2169785"/>
              <a:gd name="connsiteY107" fmla="*/ 74626 h 1544651"/>
              <a:gd name="connsiteX108" fmla="*/ 623901 w 2169785"/>
              <a:gd name="connsiteY108" fmla="*/ 84786 h 1544651"/>
              <a:gd name="connsiteX109" fmla="*/ 634061 w 2169785"/>
              <a:gd name="connsiteY109" fmla="*/ 148921 h 1544651"/>
              <a:gd name="connsiteX110" fmla="*/ 688036 w 2169785"/>
              <a:gd name="connsiteY110" fmla="*/ 148921 h 1544651"/>
              <a:gd name="connsiteX111" fmla="*/ 795351 w 2169785"/>
              <a:gd name="connsiteY111" fmla="*/ 274016 h 1544651"/>
              <a:gd name="connsiteX112" fmla="*/ 786461 w 2169785"/>
              <a:gd name="connsiteY112" fmla="*/ 284176 h 1544651"/>
              <a:gd name="connsiteX113" fmla="*/ 802336 w 2169785"/>
              <a:gd name="connsiteY113" fmla="*/ 384506 h 1544651"/>
              <a:gd name="connsiteX114" fmla="*/ 855676 w 2169785"/>
              <a:gd name="connsiteY114" fmla="*/ 397206 h 1544651"/>
              <a:gd name="connsiteX115" fmla="*/ 888696 w 2169785"/>
              <a:gd name="connsiteY115" fmla="*/ 560401 h 1544651"/>
              <a:gd name="connsiteX116" fmla="*/ 848056 w 2169785"/>
              <a:gd name="connsiteY116" fmla="*/ 587706 h 1544651"/>
              <a:gd name="connsiteX117" fmla="*/ 835991 w 2169785"/>
              <a:gd name="connsiteY117" fmla="*/ 645491 h 1544651"/>
              <a:gd name="connsiteX118" fmla="*/ 227661 w 2169785"/>
              <a:gd name="connsiteY118" fmla="*/ 808051 h 1544651"/>
              <a:gd name="connsiteX119" fmla="*/ 191466 w 2169785"/>
              <a:gd name="connsiteY119" fmla="*/ 757251 h 1544651"/>
              <a:gd name="connsiteX120" fmla="*/ 137491 w 2169785"/>
              <a:gd name="connsiteY120" fmla="*/ 738836 h 1544651"/>
              <a:gd name="connsiteX121" fmla="*/ 138761 w 2169785"/>
              <a:gd name="connsiteY121" fmla="*/ 383871 h 1544651"/>
              <a:gd name="connsiteX122" fmla="*/ 194006 w 2169785"/>
              <a:gd name="connsiteY122" fmla="*/ 354661 h 1544651"/>
              <a:gd name="connsiteX123" fmla="*/ 204166 w 2169785"/>
              <a:gd name="connsiteY123" fmla="*/ 334341 h 1544651"/>
              <a:gd name="connsiteX124" fmla="*/ 408636 w 2169785"/>
              <a:gd name="connsiteY124" fmla="*/ 389586 h 1544651"/>
              <a:gd name="connsiteX125" fmla="*/ 426416 w 2169785"/>
              <a:gd name="connsiteY125" fmla="*/ 435306 h 1544651"/>
              <a:gd name="connsiteX126" fmla="*/ 490551 w 2169785"/>
              <a:gd name="connsiteY126" fmla="*/ 425146 h 1544651"/>
              <a:gd name="connsiteX127" fmla="*/ 480391 w 2169785"/>
              <a:gd name="connsiteY127" fmla="*/ 361011 h 1544651"/>
              <a:gd name="connsiteX128" fmla="*/ 416256 w 2169785"/>
              <a:gd name="connsiteY128" fmla="*/ 371171 h 1544651"/>
              <a:gd name="connsiteX129" fmla="*/ 409906 w 2169785"/>
              <a:gd name="connsiteY129" fmla="*/ 383236 h 1544651"/>
              <a:gd name="connsiteX130" fmla="*/ 205436 w 2169785"/>
              <a:gd name="connsiteY130" fmla="*/ 327991 h 1544651"/>
              <a:gd name="connsiteX131" fmla="*/ 177496 w 2169785"/>
              <a:gd name="connsiteY131" fmla="*/ 254331 h 1544651"/>
              <a:gd name="connsiteX132" fmla="*/ 115266 w 2169785"/>
              <a:gd name="connsiteY132" fmla="*/ 243536 h 1544651"/>
              <a:gd name="connsiteX133" fmla="*/ 63196 w 2169785"/>
              <a:gd name="connsiteY133" fmla="*/ 87961 h 1544651"/>
              <a:gd name="connsiteX134" fmla="*/ 82881 w 2169785"/>
              <a:gd name="connsiteY134" fmla="*/ 72721 h 1544651"/>
              <a:gd name="connsiteX135" fmla="*/ 72721 w 2169785"/>
              <a:gd name="connsiteY135" fmla="*/ 8586 h 1544651"/>
              <a:gd name="connsiteX136" fmla="*/ 8586 w 2169785"/>
              <a:gd name="connsiteY136" fmla="*/ 18746 h 1544651"/>
              <a:gd name="connsiteX137" fmla="*/ 18746 w 2169785"/>
              <a:gd name="connsiteY137" fmla="*/ 82881 h 1544651"/>
              <a:gd name="connsiteX138" fmla="*/ 56846 w 2169785"/>
              <a:gd name="connsiteY138" fmla="*/ 90501 h 1544651"/>
              <a:gd name="connsiteX139" fmla="*/ 108916 w 2169785"/>
              <a:gd name="connsiteY139" fmla="*/ 246076 h 1544651"/>
              <a:gd name="connsiteX140" fmla="*/ 76531 w 2169785"/>
              <a:gd name="connsiteY140" fmla="*/ 270841 h 1544651"/>
              <a:gd name="connsiteX141" fmla="*/ 92406 w 2169785"/>
              <a:gd name="connsiteY141" fmla="*/ 371171 h 1544651"/>
              <a:gd name="connsiteX142" fmla="*/ 131141 w 2169785"/>
              <a:gd name="connsiteY142" fmla="*/ 385141 h 1544651"/>
              <a:gd name="connsiteX143" fmla="*/ 129871 w 2169785"/>
              <a:gd name="connsiteY143" fmla="*/ 740106 h 1544651"/>
              <a:gd name="connsiteX144" fmla="*/ 53671 w 2169785"/>
              <a:gd name="connsiteY144" fmla="*/ 780746 h 1544651"/>
              <a:gd name="connsiteX145" fmla="*/ 75261 w 2169785"/>
              <a:gd name="connsiteY145" fmla="*/ 917906 h 1544651"/>
              <a:gd name="connsiteX146" fmla="*/ 212421 w 2169785"/>
              <a:gd name="connsiteY146" fmla="*/ 896316 h 1544651"/>
              <a:gd name="connsiteX147" fmla="*/ 216231 w 2169785"/>
              <a:gd name="connsiteY147" fmla="*/ 890601 h 1544651"/>
              <a:gd name="connsiteX148" fmla="*/ 507061 w 2169785"/>
              <a:gd name="connsiteY148" fmla="*/ 1059511 h 1544651"/>
              <a:gd name="connsiteX149" fmla="*/ 500711 w 2169785"/>
              <a:gd name="connsiteY149" fmla="*/ 1109676 h 1544651"/>
              <a:gd name="connsiteX150" fmla="*/ 202896 w 2169785"/>
              <a:gd name="connsiteY150" fmla="*/ 1217626 h 1544651"/>
              <a:gd name="connsiteX151" fmla="*/ 171781 w 2169785"/>
              <a:gd name="connsiteY151" fmla="*/ 1196671 h 1544651"/>
              <a:gd name="connsiteX152" fmla="*/ 133681 w 2169785"/>
              <a:gd name="connsiteY152" fmla="*/ 1231596 h 1544651"/>
              <a:gd name="connsiteX153" fmla="*/ 168606 w 2169785"/>
              <a:gd name="connsiteY153" fmla="*/ 1269696 h 1544651"/>
              <a:gd name="connsiteX154" fmla="*/ 206706 w 2169785"/>
              <a:gd name="connsiteY154" fmla="*/ 1234771 h 1544651"/>
              <a:gd name="connsiteX155" fmla="*/ 205436 w 2169785"/>
              <a:gd name="connsiteY155" fmla="*/ 1223976 h 1544651"/>
              <a:gd name="connsiteX156" fmla="*/ 503251 w 2169785"/>
              <a:gd name="connsiteY156" fmla="*/ 1116026 h 1544651"/>
              <a:gd name="connsiteX157" fmla="*/ 528651 w 2169785"/>
              <a:gd name="connsiteY157" fmla="*/ 1150316 h 1544651"/>
              <a:gd name="connsiteX158" fmla="*/ 571831 w 2169785"/>
              <a:gd name="connsiteY158" fmla="*/ 1164286 h 1544651"/>
              <a:gd name="connsiteX159" fmla="*/ 568021 w 2169785"/>
              <a:gd name="connsiteY159" fmla="*/ 1259536 h 1544651"/>
              <a:gd name="connsiteX160" fmla="*/ 533731 w 2169785"/>
              <a:gd name="connsiteY160" fmla="*/ 1294461 h 1544651"/>
              <a:gd name="connsiteX161" fmla="*/ 568656 w 2169785"/>
              <a:gd name="connsiteY161" fmla="*/ 1332561 h 1544651"/>
              <a:gd name="connsiteX162" fmla="*/ 606756 w 2169785"/>
              <a:gd name="connsiteY162" fmla="*/ 1297636 h 1544651"/>
              <a:gd name="connsiteX163" fmla="*/ 575006 w 2169785"/>
              <a:gd name="connsiteY163" fmla="*/ 1260171 h 1544651"/>
              <a:gd name="connsiteX164" fmla="*/ 578816 w 2169785"/>
              <a:gd name="connsiteY164" fmla="*/ 1164286 h 1544651"/>
              <a:gd name="connsiteX165" fmla="*/ 628981 w 2169785"/>
              <a:gd name="connsiteY165" fmla="*/ 1135076 h 1544651"/>
              <a:gd name="connsiteX166" fmla="*/ 635331 w 2169785"/>
              <a:gd name="connsiteY166" fmla="*/ 1124916 h 1544651"/>
              <a:gd name="connsiteX167" fmla="*/ 1015061 w 2169785"/>
              <a:gd name="connsiteY167" fmla="*/ 1293191 h 1544651"/>
              <a:gd name="connsiteX168" fmla="*/ 1040461 w 2169785"/>
              <a:gd name="connsiteY168" fmla="*/ 1378916 h 1544651"/>
              <a:gd name="connsiteX169" fmla="*/ 1126186 w 2169785"/>
              <a:gd name="connsiteY169" fmla="*/ 1379551 h 1544651"/>
              <a:gd name="connsiteX170" fmla="*/ 1255726 w 2169785"/>
              <a:gd name="connsiteY170" fmla="*/ 1544651 h 1544651"/>
              <a:gd name="connsiteX171" fmla="*/ 1263981 w 2169785"/>
              <a:gd name="connsiteY171" fmla="*/ 1544651 h 1544651"/>
              <a:gd name="connsiteX172" fmla="*/ 1131266 w 2169785"/>
              <a:gd name="connsiteY172" fmla="*/ 1375106 h 1544651"/>
              <a:gd name="connsiteX173" fmla="*/ 1142061 w 2169785"/>
              <a:gd name="connsiteY173" fmla="*/ 1361136 h 15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169785" h="1544651">
                <a:moveTo>
                  <a:pt x="1142061" y="1361136"/>
                </a:moveTo>
                <a:cubicBezTo>
                  <a:pt x="1165556" y="1328116"/>
                  <a:pt x="1158571" y="1282396"/>
                  <a:pt x="1126186" y="1258901"/>
                </a:cubicBezTo>
                <a:cubicBezTo>
                  <a:pt x="1093166" y="1234771"/>
                  <a:pt x="1047446" y="1242391"/>
                  <a:pt x="1023951" y="1274776"/>
                </a:cubicBezTo>
                <a:cubicBezTo>
                  <a:pt x="1021411" y="1277951"/>
                  <a:pt x="1019506" y="1281761"/>
                  <a:pt x="1017601" y="1284936"/>
                </a:cubicBezTo>
                <a:lnTo>
                  <a:pt x="637871" y="1116661"/>
                </a:lnTo>
                <a:cubicBezTo>
                  <a:pt x="649301" y="1086816"/>
                  <a:pt x="640411" y="1051891"/>
                  <a:pt x="613106" y="1032206"/>
                </a:cubicBezTo>
                <a:cubicBezTo>
                  <a:pt x="580721" y="1008711"/>
                  <a:pt x="536271" y="1015696"/>
                  <a:pt x="512776" y="1048081"/>
                </a:cubicBezTo>
                <a:cubicBezTo>
                  <a:pt x="512141" y="1049351"/>
                  <a:pt x="510871" y="1050621"/>
                  <a:pt x="510236" y="1051256"/>
                </a:cubicBezTo>
                <a:lnTo>
                  <a:pt x="219406" y="882346"/>
                </a:lnTo>
                <a:cubicBezTo>
                  <a:pt x="230836" y="860756"/>
                  <a:pt x="234011" y="836626"/>
                  <a:pt x="228296" y="813766"/>
                </a:cubicBezTo>
                <a:lnTo>
                  <a:pt x="836626" y="651206"/>
                </a:lnTo>
                <a:cubicBezTo>
                  <a:pt x="841071" y="665176"/>
                  <a:pt x="849961" y="678511"/>
                  <a:pt x="862661" y="687401"/>
                </a:cubicBezTo>
                <a:cubicBezTo>
                  <a:pt x="895046" y="710896"/>
                  <a:pt x="939496" y="703911"/>
                  <a:pt x="962991" y="671526"/>
                </a:cubicBezTo>
                <a:cubicBezTo>
                  <a:pt x="964261" y="669621"/>
                  <a:pt x="965531" y="668351"/>
                  <a:pt x="966166" y="666446"/>
                </a:cubicBezTo>
                <a:lnTo>
                  <a:pt x="1141426" y="761696"/>
                </a:lnTo>
                <a:cubicBezTo>
                  <a:pt x="1126821" y="792176"/>
                  <a:pt x="1135711" y="829641"/>
                  <a:pt x="1164286" y="849961"/>
                </a:cubicBezTo>
                <a:cubicBezTo>
                  <a:pt x="1196671" y="873456"/>
                  <a:pt x="1241121" y="866471"/>
                  <a:pt x="1264616" y="834086"/>
                </a:cubicBezTo>
                <a:cubicBezTo>
                  <a:pt x="1269061" y="827736"/>
                  <a:pt x="1272236" y="821386"/>
                  <a:pt x="1274776" y="814401"/>
                </a:cubicBezTo>
                <a:lnTo>
                  <a:pt x="1500836" y="850596"/>
                </a:lnTo>
                <a:cubicBezTo>
                  <a:pt x="1500201" y="855676"/>
                  <a:pt x="1500836" y="860756"/>
                  <a:pt x="1502106" y="865836"/>
                </a:cubicBezTo>
                <a:cubicBezTo>
                  <a:pt x="1509091" y="893141"/>
                  <a:pt x="1536396" y="910286"/>
                  <a:pt x="1564336" y="903301"/>
                </a:cubicBezTo>
                <a:cubicBezTo>
                  <a:pt x="1570051" y="902031"/>
                  <a:pt x="1575131" y="899491"/>
                  <a:pt x="1579576" y="896951"/>
                </a:cubicBezTo>
                <a:lnTo>
                  <a:pt x="1683716" y="1046811"/>
                </a:lnTo>
                <a:cubicBezTo>
                  <a:pt x="1667841" y="1058876"/>
                  <a:pt x="1660221" y="1079196"/>
                  <a:pt x="1665301" y="1099516"/>
                </a:cubicBezTo>
                <a:cubicBezTo>
                  <a:pt x="1670381" y="1120471"/>
                  <a:pt x="1687526" y="1135076"/>
                  <a:pt x="1707846" y="1138251"/>
                </a:cubicBezTo>
                <a:lnTo>
                  <a:pt x="1712291" y="1138886"/>
                </a:lnTo>
                <a:cubicBezTo>
                  <a:pt x="1717371" y="1138886"/>
                  <a:pt x="1722451" y="1138886"/>
                  <a:pt x="1727531" y="1137616"/>
                </a:cubicBezTo>
                <a:cubicBezTo>
                  <a:pt x="1742771" y="1133806"/>
                  <a:pt x="1754836" y="1123646"/>
                  <a:pt x="1761186" y="1110311"/>
                </a:cubicBezTo>
                <a:lnTo>
                  <a:pt x="1763091" y="1105866"/>
                </a:lnTo>
                <a:cubicBezTo>
                  <a:pt x="1766901" y="1096341"/>
                  <a:pt x="1767536" y="1085546"/>
                  <a:pt x="1764996" y="1074751"/>
                </a:cubicBezTo>
                <a:cubicBezTo>
                  <a:pt x="1764361" y="1073481"/>
                  <a:pt x="1764361" y="1071576"/>
                  <a:pt x="1763726" y="1070306"/>
                </a:cubicBezTo>
                <a:lnTo>
                  <a:pt x="1881201" y="1023951"/>
                </a:lnTo>
                <a:cubicBezTo>
                  <a:pt x="1886281" y="1034111"/>
                  <a:pt x="1898346" y="1039826"/>
                  <a:pt x="1909776" y="1037286"/>
                </a:cubicBezTo>
                <a:cubicBezTo>
                  <a:pt x="1923111" y="1034111"/>
                  <a:pt x="1932001" y="1020141"/>
                  <a:pt x="1928191" y="1006806"/>
                </a:cubicBezTo>
                <a:cubicBezTo>
                  <a:pt x="1925016" y="993471"/>
                  <a:pt x="1911046" y="984581"/>
                  <a:pt x="1897711" y="988391"/>
                </a:cubicBezTo>
                <a:cubicBezTo>
                  <a:pt x="1883741" y="991566"/>
                  <a:pt x="1875486" y="1005536"/>
                  <a:pt x="1879296" y="1018871"/>
                </a:cubicBezTo>
                <a:cubicBezTo>
                  <a:pt x="1879296" y="1019506"/>
                  <a:pt x="1879296" y="1019506"/>
                  <a:pt x="1879931" y="1020141"/>
                </a:cubicBezTo>
                <a:lnTo>
                  <a:pt x="1762456" y="1066496"/>
                </a:lnTo>
                <a:cubicBezTo>
                  <a:pt x="1752296" y="1044271"/>
                  <a:pt x="1728166" y="1031571"/>
                  <a:pt x="1703401" y="1037921"/>
                </a:cubicBezTo>
                <a:cubicBezTo>
                  <a:pt x="1697686" y="1039191"/>
                  <a:pt x="1692606" y="1041731"/>
                  <a:pt x="1688161" y="1044271"/>
                </a:cubicBezTo>
                <a:lnTo>
                  <a:pt x="1584021" y="894411"/>
                </a:lnTo>
                <a:cubicBezTo>
                  <a:pt x="1595451" y="885521"/>
                  <a:pt x="1603071" y="872186"/>
                  <a:pt x="1604341" y="857581"/>
                </a:cubicBezTo>
                <a:lnTo>
                  <a:pt x="1721181" y="860756"/>
                </a:lnTo>
                <a:cubicBezTo>
                  <a:pt x="1721181" y="862026"/>
                  <a:pt x="1721181" y="863931"/>
                  <a:pt x="1721816" y="865201"/>
                </a:cubicBezTo>
                <a:cubicBezTo>
                  <a:pt x="1724991" y="879171"/>
                  <a:pt x="1738961" y="887426"/>
                  <a:pt x="1752296" y="883616"/>
                </a:cubicBezTo>
                <a:cubicBezTo>
                  <a:pt x="1765631" y="880441"/>
                  <a:pt x="1774521" y="866471"/>
                  <a:pt x="1770711" y="853136"/>
                </a:cubicBezTo>
                <a:cubicBezTo>
                  <a:pt x="1767536" y="839801"/>
                  <a:pt x="1753566" y="830911"/>
                  <a:pt x="1740231" y="834721"/>
                </a:cubicBezTo>
                <a:cubicBezTo>
                  <a:pt x="1729436" y="837261"/>
                  <a:pt x="1722451" y="846151"/>
                  <a:pt x="1721181" y="856311"/>
                </a:cubicBezTo>
                <a:lnTo>
                  <a:pt x="1604341" y="853136"/>
                </a:lnTo>
                <a:cubicBezTo>
                  <a:pt x="1604341" y="849326"/>
                  <a:pt x="1603706" y="845516"/>
                  <a:pt x="1603071" y="841706"/>
                </a:cubicBezTo>
                <a:cubicBezTo>
                  <a:pt x="1601166" y="833451"/>
                  <a:pt x="1597356" y="826466"/>
                  <a:pt x="1592276" y="820751"/>
                </a:cubicBezTo>
                <a:lnTo>
                  <a:pt x="1728801" y="694386"/>
                </a:lnTo>
                <a:cubicBezTo>
                  <a:pt x="1740866" y="706451"/>
                  <a:pt x="1759281" y="712166"/>
                  <a:pt x="1777061" y="707721"/>
                </a:cubicBezTo>
                <a:cubicBezTo>
                  <a:pt x="1796111" y="703276"/>
                  <a:pt x="1810081" y="688671"/>
                  <a:pt x="1814526" y="670891"/>
                </a:cubicBezTo>
                <a:lnTo>
                  <a:pt x="1977721" y="705181"/>
                </a:lnTo>
                <a:cubicBezTo>
                  <a:pt x="1976451" y="711531"/>
                  <a:pt x="1977086" y="718516"/>
                  <a:pt x="1978356" y="725501"/>
                </a:cubicBezTo>
                <a:cubicBezTo>
                  <a:pt x="1985341" y="752806"/>
                  <a:pt x="2012646" y="769951"/>
                  <a:pt x="2040586" y="762966"/>
                </a:cubicBezTo>
                <a:cubicBezTo>
                  <a:pt x="2055191" y="759156"/>
                  <a:pt x="2067256" y="749631"/>
                  <a:pt x="2073606" y="736931"/>
                </a:cubicBezTo>
                <a:lnTo>
                  <a:pt x="2123136" y="774396"/>
                </a:lnTo>
                <a:cubicBezTo>
                  <a:pt x="2119961" y="780111"/>
                  <a:pt x="2118056" y="787096"/>
                  <a:pt x="2119961" y="794081"/>
                </a:cubicBezTo>
                <a:cubicBezTo>
                  <a:pt x="2123136" y="807416"/>
                  <a:pt x="2137106" y="816306"/>
                  <a:pt x="2150441" y="812496"/>
                </a:cubicBezTo>
                <a:cubicBezTo>
                  <a:pt x="2164411" y="809321"/>
                  <a:pt x="2172666" y="795351"/>
                  <a:pt x="2168856" y="782016"/>
                </a:cubicBezTo>
                <a:cubicBezTo>
                  <a:pt x="2165681" y="768046"/>
                  <a:pt x="2151711" y="759791"/>
                  <a:pt x="2138376" y="763601"/>
                </a:cubicBezTo>
                <a:cubicBezTo>
                  <a:pt x="2133296" y="764871"/>
                  <a:pt x="2128851" y="767411"/>
                  <a:pt x="2125676" y="771221"/>
                </a:cubicBezTo>
                <a:lnTo>
                  <a:pt x="2075511" y="733121"/>
                </a:lnTo>
                <a:cubicBezTo>
                  <a:pt x="2079321" y="723596"/>
                  <a:pt x="2080591" y="712166"/>
                  <a:pt x="2078051" y="701371"/>
                </a:cubicBezTo>
                <a:cubicBezTo>
                  <a:pt x="2075511" y="689941"/>
                  <a:pt x="2068526" y="679781"/>
                  <a:pt x="2059636" y="673431"/>
                </a:cubicBezTo>
                <a:lnTo>
                  <a:pt x="2086941" y="608661"/>
                </a:lnTo>
                <a:cubicBezTo>
                  <a:pt x="2091386" y="609931"/>
                  <a:pt x="2095831" y="610566"/>
                  <a:pt x="2100911" y="609296"/>
                </a:cubicBezTo>
                <a:cubicBezTo>
                  <a:pt x="2114881" y="606121"/>
                  <a:pt x="2123136" y="592151"/>
                  <a:pt x="2119326" y="578816"/>
                </a:cubicBezTo>
                <a:cubicBezTo>
                  <a:pt x="2116151" y="564846"/>
                  <a:pt x="2102181" y="556591"/>
                  <a:pt x="2088846" y="560401"/>
                </a:cubicBezTo>
                <a:cubicBezTo>
                  <a:pt x="2075511" y="563576"/>
                  <a:pt x="2066621" y="577546"/>
                  <a:pt x="2070431" y="590881"/>
                </a:cubicBezTo>
                <a:cubicBezTo>
                  <a:pt x="2072336" y="597866"/>
                  <a:pt x="2076781" y="604216"/>
                  <a:pt x="2083131" y="607391"/>
                </a:cubicBezTo>
                <a:lnTo>
                  <a:pt x="2056461" y="670891"/>
                </a:lnTo>
                <a:cubicBezTo>
                  <a:pt x="2045031" y="663271"/>
                  <a:pt x="2030426" y="660731"/>
                  <a:pt x="2016456" y="663906"/>
                </a:cubicBezTo>
                <a:cubicBezTo>
                  <a:pt x="1997406" y="668351"/>
                  <a:pt x="1983436" y="682956"/>
                  <a:pt x="1978991" y="700736"/>
                </a:cubicBezTo>
                <a:lnTo>
                  <a:pt x="1815796" y="666446"/>
                </a:lnTo>
                <a:cubicBezTo>
                  <a:pt x="1817066" y="660096"/>
                  <a:pt x="1816431" y="653111"/>
                  <a:pt x="1815161" y="646126"/>
                </a:cubicBezTo>
                <a:cubicBezTo>
                  <a:pt x="1808176" y="618821"/>
                  <a:pt x="1780871" y="601676"/>
                  <a:pt x="1752931" y="608661"/>
                </a:cubicBezTo>
                <a:cubicBezTo>
                  <a:pt x="1725626" y="615646"/>
                  <a:pt x="1708481" y="642951"/>
                  <a:pt x="1715466" y="670891"/>
                </a:cubicBezTo>
                <a:cubicBezTo>
                  <a:pt x="1717371" y="679146"/>
                  <a:pt x="1721181" y="686131"/>
                  <a:pt x="1726261" y="691846"/>
                </a:cubicBezTo>
                <a:lnTo>
                  <a:pt x="1589736" y="818211"/>
                </a:lnTo>
                <a:cubicBezTo>
                  <a:pt x="1577671" y="806146"/>
                  <a:pt x="1559256" y="800431"/>
                  <a:pt x="1541476" y="804876"/>
                </a:cubicBezTo>
                <a:cubicBezTo>
                  <a:pt x="1521791" y="809956"/>
                  <a:pt x="1507186" y="825831"/>
                  <a:pt x="1503376" y="844246"/>
                </a:cubicBezTo>
                <a:lnTo>
                  <a:pt x="1278586" y="808051"/>
                </a:lnTo>
                <a:cubicBezTo>
                  <a:pt x="1282396" y="792176"/>
                  <a:pt x="1280491" y="775666"/>
                  <a:pt x="1273506" y="761061"/>
                </a:cubicBezTo>
                <a:lnTo>
                  <a:pt x="1270331" y="755346"/>
                </a:lnTo>
                <a:cubicBezTo>
                  <a:pt x="1265251" y="747091"/>
                  <a:pt x="1258901" y="740106"/>
                  <a:pt x="1250646" y="734391"/>
                </a:cubicBezTo>
                <a:cubicBezTo>
                  <a:pt x="1218261" y="710896"/>
                  <a:pt x="1173811" y="717881"/>
                  <a:pt x="1150316" y="750266"/>
                </a:cubicBezTo>
                <a:cubicBezTo>
                  <a:pt x="1149046" y="752171"/>
                  <a:pt x="1147776" y="754076"/>
                  <a:pt x="1146506" y="756616"/>
                </a:cubicBezTo>
                <a:lnTo>
                  <a:pt x="971246" y="661366"/>
                </a:lnTo>
                <a:cubicBezTo>
                  <a:pt x="986486" y="630886"/>
                  <a:pt x="977596" y="592786"/>
                  <a:pt x="949021" y="571831"/>
                </a:cubicBezTo>
                <a:cubicBezTo>
                  <a:pt x="945211" y="569291"/>
                  <a:pt x="941401" y="566751"/>
                  <a:pt x="936956" y="564846"/>
                </a:cubicBezTo>
                <a:lnTo>
                  <a:pt x="1051256" y="287986"/>
                </a:lnTo>
                <a:cubicBezTo>
                  <a:pt x="1069671" y="294336"/>
                  <a:pt x="1090626" y="287986"/>
                  <a:pt x="1102691" y="271476"/>
                </a:cubicBezTo>
                <a:cubicBezTo>
                  <a:pt x="1117296" y="251156"/>
                  <a:pt x="1112851" y="222581"/>
                  <a:pt x="1092531" y="207341"/>
                </a:cubicBezTo>
                <a:cubicBezTo>
                  <a:pt x="1072211" y="192736"/>
                  <a:pt x="1043636" y="197181"/>
                  <a:pt x="1028396" y="217501"/>
                </a:cubicBezTo>
                <a:cubicBezTo>
                  <a:pt x="1013791" y="237821"/>
                  <a:pt x="1018236" y="266396"/>
                  <a:pt x="1038556" y="281636"/>
                </a:cubicBezTo>
                <a:cubicBezTo>
                  <a:pt x="1040461" y="282906"/>
                  <a:pt x="1043001" y="284176"/>
                  <a:pt x="1044906" y="285446"/>
                </a:cubicBezTo>
                <a:lnTo>
                  <a:pt x="930606" y="562306"/>
                </a:lnTo>
                <a:cubicBezTo>
                  <a:pt x="919176" y="557861"/>
                  <a:pt x="907111" y="557226"/>
                  <a:pt x="895046" y="559131"/>
                </a:cubicBezTo>
                <a:lnTo>
                  <a:pt x="862026" y="395936"/>
                </a:lnTo>
                <a:cubicBezTo>
                  <a:pt x="877901" y="392126"/>
                  <a:pt x="892506" y="382601"/>
                  <a:pt x="902666" y="368631"/>
                </a:cubicBezTo>
                <a:cubicBezTo>
                  <a:pt x="926161" y="336246"/>
                  <a:pt x="919176" y="291161"/>
                  <a:pt x="886791" y="268301"/>
                </a:cubicBezTo>
                <a:cubicBezTo>
                  <a:pt x="860121" y="249251"/>
                  <a:pt x="824561" y="250521"/>
                  <a:pt x="800431" y="269571"/>
                </a:cubicBezTo>
                <a:lnTo>
                  <a:pt x="693116" y="144476"/>
                </a:lnTo>
                <a:cubicBezTo>
                  <a:pt x="695021" y="142571"/>
                  <a:pt x="696291" y="140666"/>
                  <a:pt x="698196" y="138761"/>
                </a:cubicBezTo>
                <a:cubicBezTo>
                  <a:pt x="712801" y="118441"/>
                  <a:pt x="708356" y="89866"/>
                  <a:pt x="688036" y="74626"/>
                </a:cubicBezTo>
                <a:cubicBezTo>
                  <a:pt x="667716" y="60021"/>
                  <a:pt x="639141" y="64466"/>
                  <a:pt x="623901" y="84786"/>
                </a:cubicBezTo>
                <a:cubicBezTo>
                  <a:pt x="609296" y="105106"/>
                  <a:pt x="613741" y="133681"/>
                  <a:pt x="634061" y="148921"/>
                </a:cubicBezTo>
                <a:cubicBezTo>
                  <a:pt x="650571" y="160986"/>
                  <a:pt x="672796" y="160351"/>
                  <a:pt x="688036" y="148921"/>
                </a:cubicBezTo>
                <a:lnTo>
                  <a:pt x="795351" y="274016"/>
                </a:lnTo>
                <a:cubicBezTo>
                  <a:pt x="792176" y="277191"/>
                  <a:pt x="789001" y="280366"/>
                  <a:pt x="786461" y="284176"/>
                </a:cubicBezTo>
                <a:cubicBezTo>
                  <a:pt x="762966" y="316561"/>
                  <a:pt x="769951" y="361011"/>
                  <a:pt x="802336" y="384506"/>
                </a:cubicBezTo>
                <a:cubicBezTo>
                  <a:pt x="818211" y="395936"/>
                  <a:pt x="837896" y="400381"/>
                  <a:pt x="855676" y="397206"/>
                </a:cubicBezTo>
                <a:lnTo>
                  <a:pt x="888696" y="560401"/>
                </a:lnTo>
                <a:cubicBezTo>
                  <a:pt x="872821" y="564211"/>
                  <a:pt x="858216" y="573736"/>
                  <a:pt x="848056" y="587706"/>
                </a:cubicBezTo>
                <a:cubicBezTo>
                  <a:pt x="835356" y="604851"/>
                  <a:pt x="831546" y="625806"/>
                  <a:pt x="835991" y="645491"/>
                </a:cubicBezTo>
                <a:lnTo>
                  <a:pt x="227661" y="808051"/>
                </a:lnTo>
                <a:cubicBezTo>
                  <a:pt x="221946" y="788366"/>
                  <a:pt x="209246" y="769951"/>
                  <a:pt x="191466" y="757251"/>
                </a:cubicBezTo>
                <a:cubicBezTo>
                  <a:pt x="174956" y="745186"/>
                  <a:pt x="155906" y="739471"/>
                  <a:pt x="137491" y="738836"/>
                </a:cubicBezTo>
                <a:lnTo>
                  <a:pt x="138761" y="383871"/>
                </a:lnTo>
                <a:cubicBezTo>
                  <a:pt x="159716" y="383236"/>
                  <a:pt x="180671" y="373076"/>
                  <a:pt x="194006" y="354661"/>
                </a:cubicBezTo>
                <a:cubicBezTo>
                  <a:pt x="198451" y="348311"/>
                  <a:pt x="202261" y="341326"/>
                  <a:pt x="204166" y="334341"/>
                </a:cubicBezTo>
                <a:lnTo>
                  <a:pt x="408636" y="389586"/>
                </a:lnTo>
                <a:cubicBezTo>
                  <a:pt x="405461" y="406731"/>
                  <a:pt x="411811" y="424511"/>
                  <a:pt x="426416" y="435306"/>
                </a:cubicBezTo>
                <a:cubicBezTo>
                  <a:pt x="446736" y="449911"/>
                  <a:pt x="475311" y="445466"/>
                  <a:pt x="490551" y="425146"/>
                </a:cubicBezTo>
                <a:cubicBezTo>
                  <a:pt x="505156" y="404826"/>
                  <a:pt x="500711" y="376251"/>
                  <a:pt x="480391" y="361011"/>
                </a:cubicBezTo>
                <a:cubicBezTo>
                  <a:pt x="460071" y="346406"/>
                  <a:pt x="431496" y="350851"/>
                  <a:pt x="416256" y="371171"/>
                </a:cubicBezTo>
                <a:cubicBezTo>
                  <a:pt x="413716" y="374981"/>
                  <a:pt x="411811" y="378791"/>
                  <a:pt x="409906" y="383236"/>
                </a:cubicBezTo>
                <a:lnTo>
                  <a:pt x="205436" y="327991"/>
                </a:lnTo>
                <a:cubicBezTo>
                  <a:pt x="211151" y="300686"/>
                  <a:pt x="201626" y="271476"/>
                  <a:pt x="177496" y="254331"/>
                </a:cubicBezTo>
                <a:cubicBezTo>
                  <a:pt x="159081" y="240996"/>
                  <a:pt x="136221" y="237821"/>
                  <a:pt x="115266" y="243536"/>
                </a:cubicBezTo>
                <a:lnTo>
                  <a:pt x="63196" y="87961"/>
                </a:lnTo>
                <a:cubicBezTo>
                  <a:pt x="70816" y="84786"/>
                  <a:pt x="77801" y="79706"/>
                  <a:pt x="82881" y="72721"/>
                </a:cubicBezTo>
                <a:cubicBezTo>
                  <a:pt x="97486" y="52401"/>
                  <a:pt x="93041" y="23826"/>
                  <a:pt x="72721" y="8586"/>
                </a:cubicBezTo>
                <a:cubicBezTo>
                  <a:pt x="52401" y="-6019"/>
                  <a:pt x="23826" y="-1574"/>
                  <a:pt x="8586" y="18746"/>
                </a:cubicBezTo>
                <a:cubicBezTo>
                  <a:pt x="-6019" y="39066"/>
                  <a:pt x="-1574" y="67641"/>
                  <a:pt x="18746" y="82881"/>
                </a:cubicBezTo>
                <a:cubicBezTo>
                  <a:pt x="30176" y="91136"/>
                  <a:pt x="44146" y="93676"/>
                  <a:pt x="56846" y="90501"/>
                </a:cubicBezTo>
                <a:lnTo>
                  <a:pt x="108916" y="246076"/>
                </a:lnTo>
                <a:cubicBezTo>
                  <a:pt x="96216" y="251156"/>
                  <a:pt x="84786" y="259411"/>
                  <a:pt x="76531" y="270841"/>
                </a:cubicBezTo>
                <a:cubicBezTo>
                  <a:pt x="53036" y="303226"/>
                  <a:pt x="60021" y="347676"/>
                  <a:pt x="92406" y="371171"/>
                </a:cubicBezTo>
                <a:cubicBezTo>
                  <a:pt x="104471" y="379426"/>
                  <a:pt x="117806" y="384506"/>
                  <a:pt x="131141" y="385141"/>
                </a:cubicBezTo>
                <a:lnTo>
                  <a:pt x="129871" y="740106"/>
                </a:lnTo>
                <a:cubicBezTo>
                  <a:pt x="100661" y="740741"/>
                  <a:pt x="72086" y="754711"/>
                  <a:pt x="53671" y="780746"/>
                </a:cubicBezTo>
                <a:cubicBezTo>
                  <a:pt x="21921" y="824561"/>
                  <a:pt x="31446" y="886156"/>
                  <a:pt x="75261" y="917906"/>
                </a:cubicBezTo>
                <a:cubicBezTo>
                  <a:pt x="119076" y="949656"/>
                  <a:pt x="180671" y="940131"/>
                  <a:pt x="212421" y="896316"/>
                </a:cubicBezTo>
                <a:cubicBezTo>
                  <a:pt x="213691" y="894411"/>
                  <a:pt x="214961" y="892506"/>
                  <a:pt x="216231" y="890601"/>
                </a:cubicBezTo>
                <a:lnTo>
                  <a:pt x="507061" y="1059511"/>
                </a:lnTo>
                <a:cubicBezTo>
                  <a:pt x="498806" y="1075386"/>
                  <a:pt x="496901" y="1093166"/>
                  <a:pt x="500711" y="1109676"/>
                </a:cubicBezTo>
                <a:lnTo>
                  <a:pt x="202896" y="1217626"/>
                </a:lnTo>
                <a:cubicBezTo>
                  <a:pt x="197181" y="1205561"/>
                  <a:pt x="185751" y="1197306"/>
                  <a:pt x="171781" y="1196671"/>
                </a:cubicBezTo>
                <a:cubicBezTo>
                  <a:pt x="151461" y="1196036"/>
                  <a:pt x="134316" y="1211276"/>
                  <a:pt x="133681" y="1231596"/>
                </a:cubicBezTo>
                <a:cubicBezTo>
                  <a:pt x="133046" y="1251916"/>
                  <a:pt x="148286" y="1269061"/>
                  <a:pt x="168606" y="1269696"/>
                </a:cubicBezTo>
                <a:cubicBezTo>
                  <a:pt x="188926" y="1270331"/>
                  <a:pt x="206071" y="1255091"/>
                  <a:pt x="206706" y="1234771"/>
                </a:cubicBezTo>
                <a:cubicBezTo>
                  <a:pt x="206706" y="1230961"/>
                  <a:pt x="206071" y="1227786"/>
                  <a:pt x="205436" y="1223976"/>
                </a:cubicBezTo>
                <a:lnTo>
                  <a:pt x="503251" y="1116026"/>
                </a:lnTo>
                <a:cubicBezTo>
                  <a:pt x="507696" y="1129361"/>
                  <a:pt x="516586" y="1141426"/>
                  <a:pt x="528651" y="1150316"/>
                </a:cubicBezTo>
                <a:cubicBezTo>
                  <a:pt x="541351" y="1159841"/>
                  <a:pt x="556591" y="1164286"/>
                  <a:pt x="571831" y="1164286"/>
                </a:cubicBezTo>
                <a:lnTo>
                  <a:pt x="568021" y="1259536"/>
                </a:lnTo>
                <a:cubicBezTo>
                  <a:pt x="549606" y="1260806"/>
                  <a:pt x="534366" y="1275411"/>
                  <a:pt x="533731" y="1294461"/>
                </a:cubicBezTo>
                <a:cubicBezTo>
                  <a:pt x="533096" y="1314781"/>
                  <a:pt x="548336" y="1331926"/>
                  <a:pt x="568656" y="1332561"/>
                </a:cubicBezTo>
                <a:cubicBezTo>
                  <a:pt x="588976" y="1333196"/>
                  <a:pt x="606121" y="1317956"/>
                  <a:pt x="606756" y="1297636"/>
                </a:cubicBezTo>
                <a:cubicBezTo>
                  <a:pt x="607391" y="1278586"/>
                  <a:pt x="594056" y="1262711"/>
                  <a:pt x="575006" y="1260171"/>
                </a:cubicBezTo>
                <a:lnTo>
                  <a:pt x="578816" y="1164286"/>
                </a:lnTo>
                <a:cubicBezTo>
                  <a:pt x="597866" y="1162381"/>
                  <a:pt x="616281" y="1152221"/>
                  <a:pt x="628981" y="1135076"/>
                </a:cubicBezTo>
                <a:cubicBezTo>
                  <a:pt x="631521" y="1131901"/>
                  <a:pt x="633426" y="1128091"/>
                  <a:pt x="635331" y="1124916"/>
                </a:cubicBezTo>
                <a:lnTo>
                  <a:pt x="1015061" y="1293191"/>
                </a:lnTo>
                <a:cubicBezTo>
                  <a:pt x="1002996" y="1323671"/>
                  <a:pt x="1012521" y="1359231"/>
                  <a:pt x="1040461" y="1378916"/>
                </a:cubicBezTo>
                <a:cubicBezTo>
                  <a:pt x="1066496" y="1397966"/>
                  <a:pt x="1101421" y="1397331"/>
                  <a:pt x="1126186" y="1379551"/>
                </a:cubicBezTo>
                <a:lnTo>
                  <a:pt x="1255726" y="1544651"/>
                </a:lnTo>
                <a:lnTo>
                  <a:pt x="1263981" y="1544651"/>
                </a:lnTo>
                <a:lnTo>
                  <a:pt x="1131266" y="1375106"/>
                </a:lnTo>
                <a:cubicBezTo>
                  <a:pt x="1134441" y="1370026"/>
                  <a:pt x="1138251" y="1365581"/>
                  <a:pt x="1142061" y="1361136"/>
                </a:cubicBezTo>
                <a:close/>
              </a:path>
            </a:pathLst>
          </a:custGeom>
          <a:solidFill>
            <a:schemeClr val="bg1">
              <a:alpha val="498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Tree>
    <p:extLst>
      <p:ext uri="{BB962C8B-B14F-4D97-AF65-F5344CB8AC3E}">
        <p14:creationId xmlns:p14="http://schemas.microsoft.com/office/powerpoint/2010/main" val="34837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526846-C17A-4F7F-9C34-0836313E3955}"/>
              </a:ext>
            </a:extLst>
          </p:cNvPr>
          <p:cNvSpPr/>
          <p:nvPr userDrawn="1"/>
        </p:nvSpPr>
        <p:spPr>
          <a:xfrm>
            <a:off x="2794000" y="0"/>
            <a:ext cx="9398000" cy="6858000"/>
          </a:xfrm>
          <a:prstGeom prst="rect">
            <a:avLst/>
          </a:prstGeom>
          <a:gradFill>
            <a:gsLst>
              <a:gs pos="0">
                <a:schemeClr val="accent1">
                  <a:lumMod val="50000"/>
                  <a:alpha val="80000"/>
                </a:schemeClr>
              </a:gs>
              <a:gs pos="100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Rectangle 4">
            <a:extLst>
              <a:ext uri="{FF2B5EF4-FFF2-40B4-BE49-F238E27FC236}">
                <a16:creationId xmlns:a16="http://schemas.microsoft.com/office/drawing/2014/main" id="{58F2BB9C-33F9-461A-8E5D-25CB089424FC}"/>
              </a:ext>
            </a:extLst>
          </p:cNvPr>
          <p:cNvSpPr/>
          <p:nvPr userDrawn="1"/>
        </p:nvSpPr>
        <p:spPr>
          <a:xfrm>
            <a:off x="0" y="0"/>
            <a:ext cx="2914650" cy="6858000"/>
          </a:xfrm>
          <a:prstGeom prst="rect">
            <a:avLst/>
          </a:prstGeom>
          <a:solidFill>
            <a:schemeClr val="bg1"/>
          </a:solidFill>
          <a:ln>
            <a:noFill/>
          </a:ln>
          <a:effectLst>
            <a:outerShdw blurRad="508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0">
            <a:extLst>
              <a:ext uri="{FF2B5EF4-FFF2-40B4-BE49-F238E27FC236}">
                <a16:creationId xmlns:a16="http://schemas.microsoft.com/office/drawing/2014/main" id="{6E2BC87E-6D3F-4EC2-B737-F8079531BFAE}"/>
              </a:ext>
            </a:extLst>
          </p:cNvPr>
          <p:cNvSpPr>
            <a:spLocks noGrp="1"/>
          </p:cNvSpPr>
          <p:nvPr>
            <p:ph type="body" sz="quarter" idx="12" hasCustomPrompt="1"/>
          </p:nvPr>
        </p:nvSpPr>
        <p:spPr>
          <a:xfrm>
            <a:off x="284376" y="2444269"/>
            <a:ext cx="2369924" cy="1100479"/>
          </a:xfrm>
          <a:prstGeom prst="rect">
            <a:avLst/>
          </a:prstGeom>
        </p:spPr>
        <p:txBody>
          <a:bodyPr anchor="b"/>
          <a:lstStyle>
            <a:lvl1pPr marL="0" indent="0" algn="l">
              <a:lnSpc>
                <a:spcPct val="80000"/>
              </a:lnSpc>
              <a:spcBef>
                <a:spcPts val="0"/>
              </a:spcBef>
              <a:buNone/>
              <a:defRPr sz="3200" b="1" cap="all" spc="300" baseline="0">
                <a:solidFill>
                  <a:schemeClr val="tx2"/>
                </a:solidFill>
              </a:defRPr>
            </a:lvl1pPr>
          </a:lstStyle>
          <a:p>
            <a:pPr lvl="0"/>
            <a:r>
              <a:rPr lang="en-US" dirty="0"/>
              <a:t>DIVIDER SLIDE</a:t>
            </a:r>
          </a:p>
        </p:txBody>
      </p:sp>
      <p:sp>
        <p:nvSpPr>
          <p:cNvPr id="7" name="Text Placeholder 20">
            <a:extLst>
              <a:ext uri="{FF2B5EF4-FFF2-40B4-BE49-F238E27FC236}">
                <a16:creationId xmlns:a16="http://schemas.microsoft.com/office/drawing/2014/main" id="{8CDF7CAE-AC30-4DFB-8886-31BF33827FAB}"/>
              </a:ext>
            </a:extLst>
          </p:cNvPr>
          <p:cNvSpPr>
            <a:spLocks noGrp="1"/>
          </p:cNvSpPr>
          <p:nvPr>
            <p:ph type="body" sz="quarter" idx="13"/>
          </p:nvPr>
        </p:nvSpPr>
        <p:spPr>
          <a:xfrm>
            <a:off x="284376" y="4107406"/>
            <a:ext cx="2369924" cy="304800"/>
          </a:xfrm>
          <a:prstGeom prst="rect">
            <a:avLst/>
          </a:prstGeom>
        </p:spPr>
        <p:txBody>
          <a:bodyPr/>
          <a:lstStyle>
            <a:lvl1pPr marL="0" indent="0" algn="l">
              <a:buNone/>
              <a:defRPr sz="1200" b="0" cap="none" spc="200" baseline="0">
                <a:solidFill>
                  <a:schemeClr val="tx2">
                    <a:lumMod val="60000"/>
                    <a:lumOff val="40000"/>
                  </a:schemeClr>
                </a:solidFill>
              </a:defRPr>
            </a:lvl1pPr>
          </a:lstStyle>
          <a:p>
            <a:pPr lvl="0"/>
            <a:r>
              <a:rPr lang="en-US" dirty="0"/>
              <a:t>Edit Master text styles</a:t>
            </a:r>
          </a:p>
        </p:txBody>
      </p:sp>
      <p:cxnSp>
        <p:nvCxnSpPr>
          <p:cNvPr id="8" name="Straight Connector 7">
            <a:extLst>
              <a:ext uri="{FF2B5EF4-FFF2-40B4-BE49-F238E27FC236}">
                <a16:creationId xmlns:a16="http://schemas.microsoft.com/office/drawing/2014/main" id="{67707768-B67E-4105-A5CC-5E52F7A38B94}"/>
              </a:ext>
            </a:extLst>
          </p:cNvPr>
          <p:cNvCxnSpPr/>
          <p:nvPr userDrawn="1"/>
        </p:nvCxnSpPr>
        <p:spPr>
          <a:xfrm>
            <a:off x="284375" y="3826077"/>
            <a:ext cx="552451"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96D06B-B285-41C6-B2AE-F4FD0D758ADD}"/>
              </a:ext>
            </a:extLst>
          </p:cNvPr>
          <p:cNvSpPr/>
          <p:nvPr userDrawn="1"/>
        </p:nvSpPr>
        <p:spPr>
          <a:xfrm>
            <a:off x="3286805" y="493488"/>
            <a:ext cx="8410801" cy="5871026"/>
          </a:xfrm>
          <a:prstGeom prst="rect">
            <a:avLst/>
          </a:prstGeom>
          <a:noFill/>
          <a:ln w="508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2">
            <a:extLst>
              <a:ext uri="{FF2B5EF4-FFF2-40B4-BE49-F238E27FC236}">
                <a16:creationId xmlns:a16="http://schemas.microsoft.com/office/drawing/2014/main" id="{7E5B97E6-9443-374D-9230-499A00192474}"/>
              </a:ext>
            </a:extLst>
          </p:cNvPr>
          <p:cNvSpPr/>
          <p:nvPr/>
        </p:nvSpPr>
        <p:spPr>
          <a:xfrm>
            <a:off x="8114665" y="4597400"/>
            <a:ext cx="3376012" cy="2263774"/>
          </a:xfrm>
          <a:custGeom>
            <a:avLst/>
            <a:gdLst>
              <a:gd name="connsiteX0" fmla="*/ 2500630 w 2800565"/>
              <a:gd name="connsiteY0" fmla="*/ 1860130 h 1877910"/>
              <a:gd name="connsiteX1" fmla="*/ 2520950 w 2800565"/>
              <a:gd name="connsiteY1" fmla="*/ 1874736 h 1877910"/>
              <a:gd name="connsiteX2" fmla="*/ 2533650 w 2800565"/>
              <a:gd name="connsiteY2" fmla="*/ 1874736 h 1877910"/>
              <a:gd name="connsiteX3" fmla="*/ 2504440 w 2800565"/>
              <a:gd name="connsiteY3" fmla="*/ 1854416 h 1877910"/>
              <a:gd name="connsiteX4" fmla="*/ 2515235 w 2800565"/>
              <a:gd name="connsiteY4" fmla="*/ 1829016 h 1877910"/>
              <a:gd name="connsiteX5" fmla="*/ 2477770 w 2800565"/>
              <a:gd name="connsiteY5" fmla="*/ 1725511 h 1877910"/>
              <a:gd name="connsiteX6" fmla="*/ 2525395 w 2800565"/>
              <a:gd name="connsiteY6" fmla="*/ 1658201 h 1877910"/>
              <a:gd name="connsiteX7" fmla="*/ 2546985 w 2800565"/>
              <a:gd name="connsiteY7" fmla="*/ 1664551 h 1877910"/>
              <a:gd name="connsiteX8" fmla="*/ 2594610 w 2800565"/>
              <a:gd name="connsiteY8" fmla="*/ 1620736 h 1877910"/>
              <a:gd name="connsiteX9" fmla="*/ 2550795 w 2800565"/>
              <a:gd name="connsiteY9" fmla="*/ 1573111 h 1877910"/>
              <a:gd name="connsiteX10" fmla="*/ 2503170 w 2800565"/>
              <a:gd name="connsiteY10" fmla="*/ 1616926 h 1877910"/>
              <a:gd name="connsiteX11" fmla="*/ 2519680 w 2800565"/>
              <a:gd name="connsiteY11" fmla="*/ 1653755 h 1877910"/>
              <a:gd name="connsiteX12" fmla="*/ 2471420 w 2800565"/>
              <a:gd name="connsiteY12" fmla="*/ 1721066 h 1877910"/>
              <a:gd name="connsiteX13" fmla="*/ 2446020 w 2800565"/>
              <a:gd name="connsiteY13" fmla="*/ 1710271 h 1877910"/>
              <a:gd name="connsiteX14" fmla="*/ 2385695 w 2800565"/>
              <a:gd name="connsiteY14" fmla="*/ 1714080 h 1877910"/>
              <a:gd name="connsiteX15" fmla="*/ 2192020 w 2800565"/>
              <a:gd name="connsiteY15" fmla="*/ 1265136 h 1877910"/>
              <a:gd name="connsiteX16" fmla="*/ 2263140 w 2800565"/>
              <a:gd name="connsiteY16" fmla="*/ 1180046 h 1877910"/>
              <a:gd name="connsiteX17" fmla="*/ 2258695 w 2800565"/>
              <a:gd name="connsiteY17" fmla="*/ 1100671 h 1877910"/>
              <a:gd name="connsiteX18" fmla="*/ 2501265 w 2800565"/>
              <a:gd name="connsiteY18" fmla="*/ 1000976 h 1877910"/>
              <a:gd name="connsiteX19" fmla="*/ 2547620 w 2800565"/>
              <a:gd name="connsiteY19" fmla="*/ 1039711 h 1877910"/>
              <a:gd name="connsiteX20" fmla="*/ 2634615 w 2800565"/>
              <a:gd name="connsiteY20" fmla="*/ 988911 h 1877910"/>
              <a:gd name="connsiteX21" fmla="*/ 2583815 w 2800565"/>
              <a:gd name="connsiteY21" fmla="*/ 901916 h 1877910"/>
              <a:gd name="connsiteX22" fmla="*/ 2496820 w 2800565"/>
              <a:gd name="connsiteY22" fmla="*/ 952716 h 1877910"/>
              <a:gd name="connsiteX23" fmla="*/ 2498725 w 2800565"/>
              <a:gd name="connsiteY23" fmla="*/ 994626 h 1877910"/>
              <a:gd name="connsiteX24" fmla="*/ 2256155 w 2800565"/>
              <a:gd name="connsiteY24" fmla="*/ 1094321 h 1877910"/>
              <a:gd name="connsiteX25" fmla="*/ 2194560 w 2800565"/>
              <a:gd name="connsiteY25" fmla="*/ 1030186 h 1877910"/>
              <a:gd name="connsiteX26" fmla="*/ 2419350 w 2800565"/>
              <a:gd name="connsiteY26" fmla="*/ 543141 h 1877910"/>
              <a:gd name="connsiteX27" fmla="*/ 2428240 w 2800565"/>
              <a:gd name="connsiteY27" fmla="*/ 546316 h 1877910"/>
              <a:gd name="connsiteX28" fmla="*/ 2515235 w 2800565"/>
              <a:gd name="connsiteY28" fmla="*/ 495516 h 1877910"/>
              <a:gd name="connsiteX29" fmla="*/ 2515870 w 2800565"/>
              <a:gd name="connsiteY29" fmla="*/ 491706 h 1877910"/>
              <a:gd name="connsiteX30" fmla="*/ 2710180 w 2800565"/>
              <a:gd name="connsiteY30" fmla="*/ 521551 h 1877910"/>
              <a:gd name="connsiteX31" fmla="*/ 2743835 w 2800565"/>
              <a:gd name="connsiteY31" fmla="*/ 569176 h 1877910"/>
              <a:gd name="connsiteX32" fmla="*/ 2799080 w 2800565"/>
              <a:gd name="connsiteY32" fmla="*/ 536791 h 1877910"/>
              <a:gd name="connsiteX33" fmla="*/ 2766695 w 2800565"/>
              <a:gd name="connsiteY33" fmla="*/ 481545 h 1877910"/>
              <a:gd name="connsiteX34" fmla="*/ 2711450 w 2800565"/>
              <a:gd name="connsiteY34" fmla="*/ 513931 h 1877910"/>
              <a:gd name="connsiteX35" fmla="*/ 2711450 w 2800565"/>
              <a:gd name="connsiteY35" fmla="*/ 515201 h 1877910"/>
              <a:gd name="connsiteX36" fmla="*/ 2517140 w 2800565"/>
              <a:gd name="connsiteY36" fmla="*/ 485356 h 1877910"/>
              <a:gd name="connsiteX37" fmla="*/ 2467610 w 2800565"/>
              <a:gd name="connsiteY37" fmla="*/ 409791 h 1877910"/>
              <a:gd name="connsiteX38" fmla="*/ 2551430 w 2800565"/>
              <a:gd name="connsiteY38" fmla="*/ 89751 h 1877910"/>
              <a:gd name="connsiteX39" fmla="*/ 2603500 w 2800565"/>
              <a:gd name="connsiteY39" fmla="*/ 56731 h 1877910"/>
              <a:gd name="connsiteX40" fmla="*/ 2571115 w 2800565"/>
              <a:gd name="connsiteY40" fmla="*/ 1486 h 1877910"/>
              <a:gd name="connsiteX41" fmla="*/ 2515870 w 2800565"/>
              <a:gd name="connsiteY41" fmla="*/ 33870 h 1877910"/>
              <a:gd name="connsiteX42" fmla="*/ 2545080 w 2800565"/>
              <a:gd name="connsiteY42" fmla="*/ 88481 h 1877910"/>
              <a:gd name="connsiteX43" fmla="*/ 2461260 w 2800565"/>
              <a:gd name="connsiteY43" fmla="*/ 408520 h 1877910"/>
              <a:gd name="connsiteX44" fmla="*/ 2377440 w 2800565"/>
              <a:gd name="connsiteY44" fmla="*/ 459956 h 1877910"/>
              <a:gd name="connsiteX45" fmla="*/ 2413635 w 2800565"/>
              <a:gd name="connsiteY45" fmla="*/ 541236 h 1877910"/>
              <a:gd name="connsiteX46" fmla="*/ 2188845 w 2800565"/>
              <a:gd name="connsiteY46" fmla="*/ 1028281 h 1877910"/>
              <a:gd name="connsiteX47" fmla="*/ 2170430 w 2800565"/>
              <a:gd name="connsiteY47" fmla="*/ 1021931 h 1877910"/>
              <a:gd name="connsiteX48" fmla="*/ 2029460 w 2800565"/>
              <a:gd name="connsiteY48" fmla="*/ 1075906 h 1877910"/>
              <a:gd name="connsiteX49" fmla="*/ 1885315 w 2800565"/>
              <a:gd name="connsiteY49" fmla="*/ 982561 h 1877910"/>
              <a:gd name="connsiteX50" fmla="*/ 1891030 w 2800565"/>
              <a:gd name="connsiteY50" fmla="*/ 925411 h 1877910"/>
              <a:gd name="connsiteX51" fmla="*/ 1802765 w 2800565"/>
              <a:gd name="connsiteY51" fmla="*/ 882231 h 1877910"/>
              <a:gd name="connsiteX52" fmla="*/ 1758950 w 2800565"/>
              <a:gd name="connsiteY52" fmla="*/ 927316 h 1877910"/>
              <a:gd name="connsiteX53" fmla="*/ 1531620 w 2800565"/>
              <a:gd name="connsiteY53" fmla="*/ 868261 h 1877910"/>
              <a:gd name="connsiteX54" fmla="*/ 1529715 w 2800565"/>
              <a:gd name="connsiteY54" fmla="*/ 840956 h 1877910"/>
              <a:gd name="connsiteX55" fmla="*/ 1461770 w 2800565"/>
              <a:gd name="connsiteY55" fmla="*/ 807301 h 1877910"/>
              <a:gd name="connsiteX56" fmla="*/ 1426210 w 2800565"/>
              <a:gd name="connsiteY56" fmla="*/ 866991 h 1877910"/>
              <a:gd name="connsiteX57" fmla="*/ 1174115 w 2800565"/>
              <a:gd name="connsiteY57" fmla="*/ 927951 h 1877910"/>
              <a:gd name="connsiteX58" fmla="*/ 1134745 w 2800565"/>
              <a:gd name="connsiteY58" fmla="*/ 909536 h 1877910"/>
              <a:gd name="connsiteX59" fmla="*/ 1115060 w 2800565"/>
              <a:gd name="connsiteY59" fmla="*/ 948906 h 1877910"/>
              <a:gd name="connsiteX60" fmla="*/ 1154430 w 2800565"/>
              <a:gd name="connsiteY60" fmla="*/ 968591 h 1877910"/>
              <a:gd name="connsiteX61" fmla="*/ 1175385 w 2800565"/>
              <a:gd name="connsiteY61" fmla="*/ 935571 h 1877910"/>
              <a:gd name="connsiteX62" fmla="*/ 1427480 w 2800565"/>
              <a:gd name="connsiteY62" fmla="*/ 874611 h 1877910"/>
              <a:gd name="connsiteX63" fmla="*/ 1428115 w 2800565"/>
              <a:gd name="connsiteY63" fmla="*/ 875881 h 1877910"/>
              <a:gd name="connsiteX64" fmla="*/ 1496060 w 2800565"/>
              <a:gd name="connsiteY64" fmla="*/ 909536 h 1877910"/>
              <a:gd name="connsiteX65" fmla="*/ 1529715 w 2800565"/>
              <a:gd name="connsiteY65" fmla="*/ 875881 h 1877910"/>
              <a:gd name="connsiteX66" fmla="*/ 1757045 w 2800565"/>
              <a:gd name="connsiteY66" fmla="*/ 934936 h 1877910"/>
              <a:gd name="connsiteX67" fmla="*/ 1759585 w 2800565"/>
              <a:gd name="connsiteY67" fmla="*/ 971131 h 1877910"/>
              <a:gd name="connsiteX68" fmla="*/ 1847850 w 2800565"/>
              <a:gd name="connsiteY68" fmla="*/ 1014311 h 1877910"/>
              <a:gd name="connsiteX69" fmla="*/ 1881505 w 2800565"/>
              <a:gd name="connsiteY69" fmla="*/ 989546 h 1877910"/>
              <a:gd name="connsiteX70" fmla="*/ 2025650 w 2800565"/>
              <a:gd name="connsiteY70" fmla="*/ 1083526 h 1877910"/>
              <a:gd name="connsiteX71" fmla="*/ 2012315 w 2800565"/>
              <a:gd name="connsiteY71" fmla="*/ 1115911 h 1877910"/>
              <a:gd name="connsiteX72" fmla="*/ 2045335 w 2800565"/>
              <a:gd name="connsiteY72" fmla="*/ 1239101 h 1877910"/>
              <a:gd name="connsiteX73" fmla="*/ 1795145 w 2800565"/>
              <a:gd name="connsiteY73" fmla="*/ 1557871 h 1877910"/>
              <a:gd name="connsiteX74" fmla="*/ 1744345 w 2800565"/>
              <a:gd name="connsiteY74" fmla="*/ 1540091 h 1877910"/>
              <a:gd name="connsiteX75" fmla="*/ 1647190 w 2800565"/>
              <a:gd name="connsiteY75" fmla="*/ 1628991 h 1877910"/>
              <a:gd name="connsiteX76" fmla="*/ 1649095 w 2800565"/>
              <a:gd name="connsiteY76" fmla="*/ 1652486 h 1877910"/>
              <a:gd name="connsiteX77" fmla="*/ 1401445 w 2800565"/>
              <a:gd name="connsiteY77" fmla="*/ 1716621 h 1877910"/>
              <a:gd name="connsiteX78" fmla="*/ 1355725 w 2800565"/>
              <a:gd name="connsiteY78" fmla="*/ 1655661 h 1877910"/>
              <a:gd name="connsiteX79" fmla="*/ 1339850 w 2800565"/>
              <a:gd name="connsiteY79" fmla="*/ 1646136 h 1877910"/>
              <a:gd name="connsiteX80" fmla="*/ 1420495 w 2800565"/>
              <a:gd name="connsiteY80" fmla="*/ 1477226 h 1877910"/>
              <a:gd name="connsiteX81" fmla="*/ 1439545 w 2800565"/>
              <a:gd name="connsiteY81" fmla="*/ 1481036 h 1877910"/>
              <a:gd name="connsiteX82" fmla="*/ 1502410 w 2800565"/>
              <a:gd name="connsiteY82" fmla="*/ 1423251 h 1877910"/>
              <a:gd name="connsiteX83" fmla="*/ 1444625 w 2800565"/>
              <a:gd name="connsiteY83" fmla="*/ 1360386 h 1877910"/>
              <a:gd name="connsiteX84" fmla="*/ 1381760 w 2800565"/>
              <a:gd name="connsiteY84" fmla="*/ 1418171 h 1877910"/>
              <a:gd name="connsiteX85" fmla="*/ 1414145 w 2800565"/>
              <a:gd name="connsiteY85" fmla="*/ 1474051 h 1877910"/>
              <a:gd name="connsiteX86" fmla="*/ 1333500 w 2800565"/>
              <a:gd name="connsiteY86" fmla="*/ 1642326 h 1877910"/>
              <a:gd name="connsiteX87" fmla="*/ 1187450 w 2800565"/>
              <a:gd name="connsiteY87" fmla="*/ 1667726 h 1877910"/>
              <a:gd name="connsiteX88" fmla="*/ 938530 w 2800565"/>
              <a:gd name="connsiteY88" fmla="*/ 1427061 h 1877910"/>
              <a:gd name="connsiteX89" fmla="*/ 948055 w 2800565"/>
              <a:gd name="connsiteY89" fmla="*/ 1415631 h 1877910"/>
              <a:gd name="connsiteX90" fmla="*/ 919480 w 2800565"/>
              <a:gd name="connsiteY90" fmla="*/ 1232751 h 1877910"/>
              <a:gd name="connsiteX91" fmla="*/ 868045 w 2800565"/>
              <a:gd name="connsiteY91" fmla="*/ 1210526 h 1877910"/>
              <a:gd name="connsiteX92" fmla="*/ 861695 w 2800565"/>
              <a:gd name="connsiteY92" fmla="*/ 1209256 h 1877910"/>
              <a:gd name="connsiteX93" fmla="*/ 736600 w 2800565"/>
              <a:gd name="connsiteY93" fmla="*/ 1261961 h 1877910"/>
              <a:gd name="connsiteX94" fmla="*/ 753745 w 2800565"/>
              <a:gd name="connsiteY94" fmla="*/ 1435316 h 1877910"/>
              <a:gd name="connsiteX95" fmla="*/ 601345 w 2800565"/>
              <a:gd name="connsiteY95" fmla="*/ 1608671 h 1877910"/>
              <a:gd name="connsiteX96" fmla="*/ 598805 w 2800565"/>
              <a:gd name="connsiteY96" fmla="*/ 1606766 h 1877910"/>
              <a:gd name="connsiteX97" fmla="*/ 498475 w 2800565"/>
              <a:gd name="connsiteY97" fmla="*/ 1622641 h 1877910"/>
              <a:gd name="connsiteX98" fmla="*/ 492125 w 2800565"/>
              <a:gd name="connsiteY98" fmla="*/ 1696301 h 1877910"/>
              <a:gd name="connsiteX99" fmla="*/ 171450 w 2800565"/>
              <a:gd name="connsiteY99" fmla="*/ 1871561 h 1877910"/>
              <a:gd name="connsiteX100" fmla="*/ 144780 w 2800565"/>
              <a:gd name="connsiteY100" fmla="*/ 1842351 h 1877910"/>
              <a:gd name="connsiteX101" fmla="*/ 81915 w 2800565"/>
              <a:gd name="connsiteY101" fmla="*/ 1823936 h 1877910"/>
              <a:gd name="connsiteX102" fmla="*/ 57785 w 2800565"/>
              <a:gd name="connsiteY102" fmla="*/ 1544536 h 1877910"/>
              <a:gd name="connsiteX103" fmla="*/ 87630 w 2800565"/>
              <a:gd name="connsiteY103" fmla="*/ 1526121 h 1877910"/>
              <a:gd name="connsiteX104" fmla="*/ 77470 w 2800565"/>
              <a:gd name="connsiteY104" fmla="*/ 1461986 h 1877910"/>
              <a:gd name="connsiteX105" fmla="*/ 13335 w 2800565"/>
              <a:gd name="connsiteY105" fmla="*/ 1472146 h 1877910"/>
              <a:gd name="connsiteX106" fmla="*/ 23495 w 2800565"/>
              <a:gd name="connsiteY106" fmla="*/ 1536280 h 1877910"/>
              <a:gd name="connsiteX107" fmla="*/ 50800 w 2800565"/>
              <a:gd name="connsiteY107" fmla="*/ 1545171 h 1877910"/>
              <a:gd name="connsiteX108" fmla="*/ 74930 w 2800565"/>
              <a:gd name="connsiteY108" fmla="*/ 1825205 h 1877910"/>
              <a:gd name="connsiteX109" fmla="*/ 7620 w 2800565"/>
              <a:gd name="connsiteY109" fmla="*/ 1864576 h 1877910"/>
              <a:gd name="connsiteX110" fmla="*/ 0 w 2800565"/>
              <a:gd name="connsiteY110" fmla="*/ 1877276 h 1877910"/>
              <a:gd name="connsiteX111" fmla="*/ 176530 w 2800565"/>
              <a:gd name="connsiteY111" fmla="*/ 1877276 h 1877910"/>
              <a:gd name="connsiteX112" fmla="*/ 495300 w 2800565"/>
              <a:gd name="connsiteY112" fmla="*/ 1703286 h 1877910"/>
              <a:gd name="connsiteX113" fmla="*/ 514350 w 2800565"/>
              <a:gd name="connsiteY113" fmla="*/ 1724241 h 1877910"/>
              <a:gd name="connsiteX114" fmla="*/ 555625 w 2800565"/>
              <a:gd name="connsiteY114" fmla="*/ 1738211 h 1877910"/>
              <a:gd name="connsiteX115" fmla="*/ 570865 w 2800565"/>
              <a:gd name="connsiteY115" fmla="*/ 1877911 h 1877910"/>
              <a:gd name="connsiteX116" fmla="*/ 578485 w 2800565"/>
              <a:gd name="connsiteY116" fmla="*/ 1877911 h 1877910"/>
              <a:gd name="connsiteX117" fmla="*/ 563245 w 2800565"/>
              <a:gd name="connsiteY117" fmla="*/ 1738211 h 1877910"/>
              <a:gd name="connsiteX118" fmla="*/ 615315 w 2800565"/>
              <a:gd name="connsiteY118" fmla="*/ 1709001 h 1877910"/>
              <a:gd name="connsiteX119" fmla="*/ 628650 w 2800565"/>
              <a:gd name="connsiteY119" fmla="*/ 1675980 h 1877910"/>
              <a:gd name="connsiteX120" fmla="*/ 757555 w 2800565"/>
              <a:gd name="connsiteY120" fmla="*/ 1701380 h 1877910"/>
              <a:gd name="connsiteX121" fmla="*/ 756285 w 2800565"/>
              <a:gd name="connsiteY121" fmla="*/ 1710905 h 1877910"/>
              <a:gd name="connsiteX122" fmla="*/ 800100 w 2800565"/>
              <a:gd name="connsiteY122" fmla="*/ 1758530 h 1877910"/>
              <a:gd name="connsiteX123" fmla="*/ 847725 w 2800565"/>
              <a:gd name="connsiteY123" fmla="*/ 1714716 h 1877910"/>
              <a:gd name="connsiteX124" fmla="*/ 803910 w 2800565"/>
              <a:gd name="connsiteY124" fmla="*/ 1667091 h 1877910"/>
              <a:gd name="connsiteX125" fmla="*/ 760095 w 2800565"/>
              <a:gd name="connsiteY125" fmla="*/ 1694396 h 1877910"/>
              <a:gd name="connsiteX126" fmla="*/ 629285 w 2800565"/>
              <a:gd name="connsiteY126" fmla="*/ 1668361 h 1877910"/>
              <a:gd name="connsiteX127" fmla="*/ 607060 w 2800565"/>
              <a:gd name="connsiteY127" fmla="*/ 1614386 h 1877910"/>
              <a:gd name="connsiteX128" fmla="*/ 759460 w 2800565"/>
              <a:gd name="connsiteY128" fmla="*/ 1441031 h 1877910"/>
              <a:gd name="connsiteX129" fmla="*/ 766445 w 2800565"/>
              <a:gd name="connsiteY129" fmla="*/ 1446111 h 1877910"/>
              <a:gd name="connsiteX130" fmla="*/ 934720 w 2800565"/>
              <a:gd name="connsiteY130" fmla="*/ 1433411 h 1877910"/>
              <a:gd name="connsiteX131" fmla="*/ 1183640 w 2800565"/>
              <a:gd name="connsiteY131" fmla="*/ 1674076 h 1877910"/>
              <a:gd name="connsiteX132" fmla="*/ 1174115 w 2800565"/>
              <a:gd name="connsiteY132" fmla="*/ 1685505 h 1877910"/>
              <a:gd name="connsiteX133" fmla="*/ 1202690 w 2800565"/>
              <a:gd name="connsiteY133" fmla="*/ 1868386 h 1877910"/>
              <a:gd name="connsiteX134" fmla="*/ 1217295 w 2800565"/>
              <a:gd name="connsiteY134" fmla="*/ 1877276 h 1877910"/>
              <a:gd name="connsiteX135" fmla="*/ 1342390 w 2800565"/>
              <a:gd name="connsiteY135" fmla="*/ 1877276 h 1877910"/>
              <a:gd name="connsiteX136" fmla="*/ 1376045 w 2800565"/>
              <a:gd name="connsiteY136" fmla="*/ 1851241 h 1877910"/>
              <a:gd name="connsiteX137" fmla="*/ 1405890 w 2800565"/>
              <a:gd name="connsiteY137" fmla="*/ 1877276 h 1877910"/>
              <a:gd name="connsiteX138" fmla="*/ 1417320 w 2800565"/>
              <a:gd name="connsiteY138" fmla="*/ 1877276 h 1877910"/>
              <a:gd name="connsiteX139" fmla="*/ 1381125 w 2800565"/>
              <a:gd name="connsiteY139" fmla="*/ 1845526 h 1877910"/>
              <a:gd name="connsiteX140" fmla="*/ 1386205 w 2800565"/>
              <a:gd name="connsiteY140" fmla="*/ 1839176 h 1877910"/>
              <a:gd name="connsiteX141" fmla="*/ 1405255 w 2800565"/>
              <a:gd name="connsiteY141" fmla="*/ 1724241 h 1877910"/>
              <a:gd name="connsiteX142" fmla="*/ 1652270 w 2800565"/>
              <a:gd name="connsiteY142" fmla="*/ 1660105 h 1877910"/>
              <a:gd name="connsiteX143" fmla="*/ 1737360 w 2800565"/>
              <a:gd name="connsiteY143" fmla="*/ 1726146 h 1877910"/>
              <a:gd name="connsiteX144" fmla="*/ 1834515 w 2800565"/>
              <a:gd name="connsiteY144" fmla="*/ 1637246 h 1877910"/>
              <a:gd name="connsiteX145" fmla="*/ 1802130 w 2800565"/>
              <a:gd name="connsiteY145" fmla="*/ 1562316 h 1877910"/>
              <a:gd name="connsiteX146" fmla="*/ 2051685 w 2800565"/>
              <a:gd name="connsiteY146" fmla="*/ 1244181 h 1877910"/>
              <a:gd name="connsiteX147" fmla="*/ 2106295 w 2800565"/>
              <a:gd name="connsiteY147" fmla="*/ 1274026 h 1877910"/>
              <a:gd name="connsiteX148" fmla="*/ 2187575 w 2800565"/>
              <a:gd name="connsiteY148" fmla="*/ 1268946 h 1877910"/>
              <a:gd name="connsiteX149" fmla="*/ 2381250 w 2800565"/>
              <a:gd name="connsiteY149" fmla="*/ 1717891 h 1877910"/>
              <a:gd name="connsiteX150" fmla="*/ 2328545 w 2800565"/>
              <a:gd name="connsiteY150" fmla="*/ 1781391 h 1877910"/>
              <a:gd name="connsiteX151" fmla="*/ 2326005 w 2800565"/>
              <a:gd name="connsiteY151" fmla="*/ 1819491 h 1877910"/>
              <a:gd name="connsiteX152" fmla="*/ 2077720 w 2800565"/>
              <a:gd name="connsiteY152" fmla="*/ 1862671 h 1877910"/>
              <a:gd name="connsiteX153" fmla="*/ 2026285 w 2800565"/>
              <a:gd name="connsiteY153" fmla="*/ 1809330 h 1877910"/>
              <a:gd name="connsiteX154" fmla="*/ 1939290 w 2800565"/>
              <a:gd name="connsiteY154" fmla="*/ 1860130 h 1877910"/>
              <a:gd name="connsiteX155" fmla="*/ 1936750 w 2800565"/>
              <a:gd name="connsiteY155" fmla="*/ 1876641 h 1877910"/>
              <a:gd name="connsiteX156" fmla="*/ 2078990 w 2800565"/>
              <a:gd name="connsiteY156" fmla="*/ 1876641 h 1877910"/>
              <a:gd name="connsiteX157" fmla="*/ 2078355 w 2800565"/>
              <a:gd name="connsiteY157" fmla="*/ 1869021 h 1877910"/>
              <a:gd name="connsiteX158" fmla="*/ 2326640 w 2800565"/>
              <a:gd name="connsiteY158" fmla="*/ 1825841 h 1877910"/>
              <a:gd name="connsiteX159" fmla="*/ 2355215 w 2800565"/>
              <a:gd name="connsiteY159" fmla="*/ 1876641 h 1877910"/>
              <a:gd name="connsiteX160" fmla="*/ 2487930 w 2800565"/>
              <a:gd name="connsiteY160" fmla="*/ 1876641 h 1877910"/>
              <a:gd name="connsiteX161" fmla="*/ 2500630 w 2800565"/>
              <a:gd name="connsiteY161" fmla="*/ 1860130 h 187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800565" h="1877910">
                <a:moveTo>
                  <a:pt x="2500630" y="1860130"/>
                </a:moveTo>
                <a:lnTo>
                  <a:pt x="2520950" y="1874736"/>
                </a:lnTo>
                <a:lnTo>
                  <a:pt x="2533650" y="1874736"/>
                </a:lnTo>
                <a:lnTo>
                  <a:pt x="2504440" y="1854416"/>
                </a:lnTo>
                <a:cubicBezTo>
                  <a:pt x="2508885" y="1846796"/>
                  <a:pt x="2512695" y="1837905"/>
                  <a:pt x="2515235" y="1829016"/>
                </a:cubicBezTo>
                <a:cubicBezTo>
                  <a:pt x="2526030" y="1789011"/>
                  <a:pt x="2509520" y="1748371"/>
                  <a:pt x="2477770" y="1725511"/>
                </a:cubicBezTo>
                <a:lnTo>
                  <a:pt x="2525395" y="1658201"/>
                </a:lnTo>
                <a:cubicBezTo>
                  <a:pt x="2531745" y="1662011"/>
                  <a:pt x="2538730" y="1664551"/>
                  <a:pt x="2546985" y="1664551"/>
                </a:cubicBezTo>
                <a:cubicBezTo>
                  <a:pt x="2572385" y="1665821"/>
                  <a:pt x="2593340" y="1646136"/>
                  <a:pt x="2594610" y="1620736"/>
                </a:cubicBezTo>
                <a:cubicBezTo>
                  <a:pt x="2595880" y="1595336"/>
                  <a:pt x="2576195" y="1574380"/>
                  <a:pt x="2550795" y="1573111"/>
                </a:cubicBezTo>
                <a:cubicBezTo>
                  <a:pt x="2525395" y="1571841"/>
                  <a:pt x="2504440" y="1591526"/>
                  <a:pt x="2503170" y="1616926"/>
                </a:cubicBezTo>
                <a:cubicBezTo>
                  <a:pt x="2502535" y="1631530"/>
                  <a:pt x="2508885" y="1644866"/>
                  <a:pt x="2519680" y="1653755"/>
                </a:cubicBezTo>
                <a:lnTo>
                  <a:pt x="2471420" y="1721066"/>
                </a:lnTo>
                <a:cubicBezTo>
                  <a:pt x="2463800" y="1716621"/>
                  <a:pt x="2454910" y="1712811"/>
                  <a:pt x="2446020" y="1710271"/>
                </a:cubicBezTo>
                <a:cubicBezTo>
                  <a:pt x="2425065" y="1704555"/>
                  <a:pt x="2404110" y="1706461"/>
                  <a:pt x="2385695" y="1714080"/>
                </a:cubicBezTo>
                <a:lnTo>
                  <a:pt x="2192020" y="1265136"/>
                </a:lnTo>
                <a:cubicBezTo>
                  <a:pt x="2225675" y="1249261"/>
                  <a:pt x="2252980" y="1219416"/>
                  <a:pt x="2263140" y="1180046"/>
                </a:cubicBezTo>
                <a:cubicBezTo>
                  <a:pt x="2270125" y="1152741"/>
                  <a:pt x="2268220" y="1125436"/>
                  <a:pt x="2258695" y="1100671"/>
                </a:cubicBezTo>
                <a:lnTo>
                  <a:pt x="2501265" y="1000976"/>
                </a:lnTo>
                <a:cubicBezTo>
                  <a:pt x="2510155" y="1019391"/>
                  <a:pt x="2526665" y="1033996"/>
                  <a:pt x="2547620" y="1039711"/>
                </a:cubicBezTo>
                <a:cubicBezTo>
                  <a:pt x="2585720" y="1049871"/>
                  <a:pt x="2624455" y="1027011"/>
                  <a:pt x="2634615" y="988911"/>
                </a:cubicBezTo>
                <a:cubicBezTo>
                  <a:pt x="2644775" y="950811"/>
                  <a:pt x="2621915" y="912076"/>
                  <a:pt x="2583815" y="901916"/>
                </a:cubicBezTo>
                <a:cubicBezTo>
                  <a:pt x="2545715" y="891756"/>
                  <a:pt x="2506980" y="914616"/>
                  <a:pt x="2496820" y="952716"/>
                </a:cubicBezTo>
                <a:cubicBezTo>
                  <a:pt x="2493010" y="967321"/>
                  <a:pt x="2494280" y="981926"/>
                  <a:pt x="2498725" y="994626"/>
                </a:cubicBezTo>
                <a:lnTo>
                  <a:pt x="2256155" y="1094321"/>
                </a:lnTo>
                <a:cubicBezTo>
                  <a:pt x="2244090" y="1067016"/>
                  <a:pt x="2222500" y="1044156"/>
                  <a:pt x="2194560" y="1030186"/>
                </a:cubicBezTo>
                <a:lnTo>
                  <a:pt x="2419350" y="543141"/>
                </a:lnTo>
                <a:cubicBezTo>
                  <a:pt x="2422525" y="544411"/>
                  <a:pt x="2425065" y="545046"/>
                  <a:pt x="2428240" y="546316"/>
                </a:cubicBezTo>
                <a:cubicBezTo>
                  <a:pt x="2466340" y="556476"/>
                  <a:pt x="2505075" y="533616"/>
                  <a:pt x="2515235" y="495516"/>
                </a:cubicBezTo>
                <a:cubicBezTo>
                  <a:pt x="2515870" y="494245"/>
                  <a:pt x="2515870" y="492976"/>
                  <a:pt x="2515870" y="491706"/>
                </a:cubicBezTo>
                <a:lnTo>
                  <a:pt x="2710180" y="521551"/>
                </a:lnTo>
                <a:cubicBezTo>
                  <a:pt x="2708275" y="543141"/>
                  <a:pt x="2722245" y="563461"/>
                  <a:pt x="2743835" y="569176"/>
                </a:cubicBezTo>
                <a:cubicBezTo>
                  <a:pt x="2767965" y="575526"/>
                  <a:pt x="2792730" y="560921"/>
                  <a:pt x="2799080" y="536791"/>
                </a:cubicBezTo>
                <a:cubicBezTo>
                  <a:pt x="2805430" y="512661"/>
                  <a:pt x="2790825" y="487895"/>
                  <a:pt x="2766695" y="481545"/>
                </a:cubicBezTo>
                <a:cubicBezTo>
                  <a:pt x="2742565" y="475195"/>
                  <a:pt x="2717800" y="489801"/>
                  <a:pt x="2711450" y="513931"/>
                </a:cubicBezTo>
                <a:cubicBezTo>
                  <a:pt x="2711450" y="514566"/>
                  <a:pt x="2711450" y="514566"/>
                  <a:pt x="2711450" y="515201"/>
                </a:cubicBezTo>
                <a:lnTo>
                  <a:pt x="2517140" y="485356"/>
                </a:lnTo>
                <a:cubicBezTo>
                  <a:pt x="2520950" y="451701"/>
                  <a:pt x="2499995" y="419951"/>
                  <a:pt x="2467610" y="409791"/>
                </a:cubicBezTo>
                <a:lnTo>
                  <a:pt x="2551430" y="89751"/>
                </a:lnTo>
                <a:cubicBezTo>
                  <a:pt x="2574925" y="94195"/>
                  <a:pt x="2597785" y="79591"/>
                  <a:pt x="2603500" y="56731"/>
                </a:cubicBezTo>
                <a:cubicBezTo>
                  <a:pt x="2609850" y="32601"/>
                  <a:pt x="2595245" y="7836"/>
                  <a:pt x="2571115" y="1486"/>
                </a:cubicBezTo>
                <a:cubicBezTo>
                  <a:pt x="2546985" y="-4864"/>
                  <a:pt x="2522220" y="9741"/>
                  <a:pt x="2515870" y="33870"/>
                </a:cubicBezTo>
                <a:cubicBezTo>
                  <a:pt x="2509520" y="56731"/>
                  <a:pt x="2522855" y="80861"/>
                  <a:pt x="2545080" y="88481"/>
                </a:cubicBezTo>
                <a:lnTo>
                  <a:pt x="2461260" y="408520"/>
                </a:lnTo>
                <a:cubicBezTo>
                  <a:pt x="2424430" y="400901"/>
                  <a:pt x="2386965" y="423126"/>
                  <a:pt x="2377440" y="459956"/>
                </a:cubicBezTo>
                <a:cubicBezTo>
                  <a:pt x="2368550" y="492976"/>
                  <a:pt x="2384425" y="525996"/>
                  <a:pt x="2413635" y="541236"/>
                </a:cubicBezTo>
                <a:lnTo>
                  <a:pt x="2188845" y="1028281"/>
                </a:lnTo>
                <a:cubicBezTo>
                  <a:pt x="2183130" y="1025741"/>
                  <a:pt x="2176780" y="1023836"/>
                  <a:pt x="2170430" y="1021931"/>
                </a:cubicBezTo>
                <a:cubicBezTo>
                  <a:pt x="2115185" y="1007326"/>
                  <a:pt x="2059305" y="1030821"/>
                  <a:pt x="2029460" y="1075906"/>
                </a:cubicBezTo>
                <a:lnTo>
                  <a:pt x="1885315" y="982561"/>
                </a:lnTo>
                <a:cubicBezTo>
                  <a:pt x="1894840" y="966051"/>
                  <a:pt x="1898015" y="945096"/>
                  <a:pt x="1891030" y="925411"/>
                </a:cubicBezTo>
                <a:cubicBezTo>
                  <a:pt x="1878965" y="889216"/>
                  <a:pt x="1839595" y="869531"/>
                  <a:pt x="1802765" y="882231"/>
                </a:cubicBezTo>
                <a:cubicBezTo>
                  <a:pt x="1781175" y="889851"/>
                  <a:pt x="1765300" y="906996"/>
                  <a:pt x="1758950" y="927316"/>
                </a:cubicBezTo>
                <a:lnTo>
                  <a:pt x="1531620" y="868261"/>
                </a:lnTo>
                <a:cubicBezTo>
                  <a:pt x="1533525" y="859371"/>
                  <a:pt x="1532890" y="849846"/>
                  <a:pt x="1529715" y="840956"/>
                </a:cubicBezTo>
                <a:cubicBezTo>
                  <a:pt x="1520190" y="813016"/>
                  <a:pt x="1489710" y="797776"/>
                  <a:pt x="1461770" y="807301"/>
                </a:cubicBezTo>
                <a:cubicBezTo>
                  <a:pt x="1436370" y="816191"/>
                  <a:pt x="1421765" y="841591"/>
                  <a:pt x="1426210" y="866991"/>
                </a:cubicBezTo>
                <a:lnTo>
                  <a:pt x="1174115" y="927951"/>
                </a:lnTo>
                <a:cubicBezTo>
                  <a:pt x="1168400" y="912076"/>
                  <a:pt x="1151255" y="903821"/>
                  <a:pt x="1134745" y="909536"/>
                </a:cubicBezTo>
                <a:cubicBezTo>
                  <a:pt x="1118235" y="915251"/>
                  <a:pt x="1109980" y="933031"/>
                  <a:pt x="1115060" y="948906"/>
                </a:cubicBezTo>
                <a:cubicBezTo>
                  <a:pt x="1120775" y="965416"/>
                  <a:pt x="1138555" y="973671"/>
                  <a:pt x="1154430" y="968591"/>
                </a:cubicBezTo>
                <a:cubicBezTo>
                  <a:pt x="1168400" y="963511"/>
                  <a:pt x="1177290" y="949541"/>
                  <a:pt x="1175385" y="935571"/>
                </a:cubicBezTo>
                <a:lnTo>
                  <a:pt x="1427480" y="874611"/>
                </a:lnTo>
                <a:cubicBezTo>
                  <a:pt x="1427480" y="875246"/>
                  <a:pt x="1427480" y="875246"/>
                  <a:pt x="1428115" y="875881"/>
                </a:cubicBezTo>
                <a:cubicBezTo>
                  <a:pt x="1437640" y="903821"/>
                  <a:pt x="1468120" y="919061"/>
                  <a:pt x="1496060" y="909536"/>
                </a:cubicBezTo>
                <a:cubicBezTo>
                  <a:pt x="1512570" y="903821"/>
                  <a:pt x="1524635" y="891121"/>
                  <a:pt x="1529715" y="875881"/>
                </a:cubicBezTo>
                <a:lnTo>
                  <a:pt x="1757045" y="934936"/>
                </a:lnTo>
                <a:cubicBezTo>
                  <a:pt x="1754505" y="946366"/>
                  <a:pt x="1755140" y="959066"/>
                  <a:pt x="1759585" y="971131"/>
                </a:cubicBezTo>
                <a:cubicBezTo>
                  <a:pt x="1771650" y="1007326"/>
                  <a:pt x="1811020" y="1027011"/>
                  <a:pt x="1847850" y="1014311"/>
                </a:cubicBezTo>
                <a:cubicBezTo>
                  <a:pt x="1861820" y="1009231"/>
                  <a:pt x="1873250" y="1000341"/>
                  <a:pt x="1881505" y="989546"/>
                </a:cubicBezTo>
                <a:lnTo>
                  <a:pt x="2025650" y="1083526"/>
                </a:lnTo>
                <a:cubicBezTo>
                  <a:pt x="2019935" y="1093686"/>
                  <a:pt x="2014855" y="1104481"/>
                  <a:pt x="2012315" y="1115911"/>
                </a:cubicBezTo>
                <a:cubicBezTo>
                  <a:pt x="2000250" y="1161631"/>
                  <a:pt x="2014220" y="1207986"/>
                  <a:pt x="2045335" y="1239101"/>
                </a:cubicBezTo>
                <a:lnTo>
                  <a:pt x="1795145" y="1557871"/>
                </a:lnTo>
                <a:cubicBezTo>
                  <a:pt x="1781175" y="1547711"/>
                  <a:pt x="1763395" y="1541361"/>
                  <a:pt x="1744345" y="1540091"/>
                </a:cubicBezTo>
                <a:cubicBezTo>
                  <a:pt x="1692910" y="1538186"/>
                  <a:pt x="1649730" y="1577555"/>
                  <a:pt x="1647190" y="1628991"/>
                </a:cubicBezTo>
                <a:cubicBezTo>
                  <a:pt x="1646555" y="1637246"/>
                  <a:pt x="1647825" y="1644866"/>
                  <a:pt x="1649095" y="1652486"/>
                </a:cubicBezTo>
                <a:lnTo>
                  <a:pt x="1401445" y="1716621"/>
                </a:lnTo>
                <a:cubicBezTo>
                  <a:pt x="1392555" y="1693126"/>
                  <a:pt x="1377315" y="1671536"/>
                  <a:pt x="1355725" y="1655661"/>
                </a:cubicBezTo>
                <a:cubicBezTo>
                  <a:pt x="1350645" y="1651851"/>
                  <a:pt x="1345565" y="1648676"/>
                  <a:pt x="1339850" y="1646136"/>
                </a:cubicBezTo>
                <a:lnTo>
                  <a:pt x="1420495" y="1477226"/>
                </a:lnTo>
                <a:cubicBezTo>
                  <a:pt x="1426210" y="1479131"/>
                  <a:pt x="1432560" y="1481036"/>
                  <a:pt x="1439545" y="1481036"/>
                </a:cubicBezTo>
                <a:cubicBezTo>
                  <a:pt x="1472565" y="1482306"/>
                  <a:pt x="1501140" y="1456906"/>
                  <a:pt x="1502410" y="1423251"/>
                </a:cubicBezTo>
                <a:cubicBezTo>
                  <a:pt x="1503680" y="1390231"/>
                  <a:pt x="1478280" y="1361656"/>
                  <a:pt x="1444625" y="1360386"/>
                </a:cubicBezTo>
                <a:cubicBezTo>
                  <a:pt x="1411605" y="1359116"/>
                  <a:pt x="1383030" y="1384516"/>
                  <a:pt x="1381760" y="1418171"/>
                </a:cubicBezTo>
                <a:cubicBezTo>
                  <a:pt x="1380490" y="1442301"/>
                  <a:pt x="1393825" y="1463891"/>
                  <a:pt x="1414145" y="1474051"/>
                </a:cubicBezTo>
                <a:lnTo>
                  <a:pt x="1333500" y="1642326"/>
                </a:lnTo>
                <a:cubicBezTo>
                  <a:pt x="1284605" y="1620101"/>
                  <a:pt x="1226185" y="1629626"/>
                  <a:pt x="1187450" y="1667726"/>
                </a:cubicBezTo>
                <a:lnTo>
                  <a:pt x="938530" y="1427061"/>
                </a:lnTo>
                <a:cubicBezTo>
                  <a:pt x="941705" y="1423251"/>
                  <a:pt x="944880" y="1419441"/>
                  <a:pt x="948055" y="1415631"/>
                </a:cubicBezTo>
                <a:cubicBezTo>
                  <a:pt x="990600" y="1357211"/>
                  <a:pt x="977900" y="1275296"/>
                  <a:pt x="919480" y="1232751"/>
                </a:cubicBezTo>
                <a:cubicBezTo>
                  <a:pt x="903605" y="1221321"/>
                  <a:pt x="885825" y="1213701"/>
                  <a:pt x="868045" y="1210526"/>
                </a:cubicBezTo>
                <a:lnTo>
                  <a:pt x="861695" y="1209256"/>
                </a:lnTo>
                <a:cubicBezTo>
                  <a:pt x="815340" y="1202271"/>
                  <a:pt x="766445" y="1220686"/>
                  <a:pt x="736600" y="1261961"/>
                </a:cubicBezTo>
                <a:cubicBezTo>
                  <a:pt x="697230" y="1316571"/>
                  <a:pt x="705485" y="1390866"/>
                  <a:pt x="753745" y="1435316"/>
                </a:cubicBezTo>
                <a:lnTo>
                  <a:pt x="601345" y="1608671"/>
                </a:lnTo>
                <a:cubicBezTo>
                  <a:pt x="600710" y="1608036"/>
                  <a:pt x="599440" y="1607401"/>
                  <a:pt x="598805" y="1606766"/>
                </a:cubicBezTo>
                <a:cubicBezTo>
                  <a:pt x="566420" y="1583271"/>
                  <a:pt x="521970" y="1590255"/>
                  <a:pt x="498475" y="1622641"/>
                </a:cubicBezTo>
                <a:cubicBezTo>
                  <a:pt x="481965" y="1644866"/>
                  <a:pt x="480695" y="1673441"/>
                  <a:pt x="492125" y="1696301"/>
                </a:cubicBezTo>
                <a:lnTo>
                  <a:pt x="171450" y="1871561"/>
                </a:lnTo>
                <a:cubicBezTo>
                  <a:pt x="165100" y="1860130"/>
                  <a:pt x="155575" y="1849971"/>
                  <a:pt x="144780" y="1842351"/>
                </a:cubicBezTo>
                <a:cubicBezTo>
                  <a:pt x="125730" y="1828380"/>
                  <a:pt x="103505" y="1822666"/>
                  <a:pt x="81915" y="1823936"/>
                </a:cubicBezTo>
                <a:lnTo>
                  <a:pt x="57785" y="1544536"/>
                </a:lnTo>
                <a:cubicBezTo>
                  <a:pt x="69215" y="1542630"/>
                  <a:pt x="80010" y="1536280"/>
                  <a:pt x="87630" y="1526121"/>
                </a:cubicBezTo>
                <a:cubicBezTo>
                  <a:pt x="102235" y="1505801"/>
                  <a:pt x="97790" y="1477226"/>
                  <a:pt x="77470" y="1461986"/>
                </a:cubicBezTo>
                <a:cubicBezTo>
                  <a:pt x="57150" y="1447381"/>
                  <a:pt x="28575" y="1451826"/>
                  <a:pt x="13335" y="1472146"/>
                </a:cubicBezTo>
                <a:cubicBezTo>
                  <a:pt x="-1270" y="1492466"/>
                  <a:pt x="3175" y="1521041"/>
                  <a:pt x="23495" y="1536280"/>
                </a:cubicBezTo>
                <a:cubicBezTo>
                  <a:pt x="31750" y="1542630"/>
                  <a:pt x="41275" y="1545171"/>
                  <a:pt x="50800" y="1545171"/>
                </a:cubicBezTo>
                <a:lnTo>
                  <a:pt x="74930" y="1825205"/>
                </a:lnTo>
                <a:cubicBezTo>
                  <a:pt x="48895" y="1828380"/>
                  <a:pt x="24130" y="1841716"/>
                  <a:pt x="7620" y="1864576"/>
                </a:cubicBezTo>
                <a:cubicBezTo>
                  <a:pt x="4445" y="1868386"/>
                  <a:pt x="1905" y="1872830"/>
                  <a:pt x="0" y="1877276"/>
                </a:cubicBezTo>
                <a:lnTo>
                  <a:pt x="176530" y="1877276"/>
                </a:lnTo>
                <a:lnTo>
                  <a:pt x="495300" y="1703286"/>
                </a:lnTo>
                <a:cubicBezTo>
                  <a:pt x="500380" y="1710905"/>
                  <a:pt x="506730" y="1718526"/>
                  <a:pt x="514350" y="1724241"/>
                </a:cubicBezTo>
                <a:cubicBezTo>
                  <a:pt x="527050" y="1733130"/>
                  <a:pt x="541020" y="1737576"/>
                  <a:pt x="555625" y="1738211"/>
                </a:cubicBezTo>
                <a:lnTo>
                  <a:pt x="570865" y="1877911"/>
                </a:lnTo>
                <a:lnTo>
                  <a:pt x="578485" y="1877911"/>
                </a:lnTo>
                <a:lnTo>
                  <a:pt x="563245" y="1738211"/>
                </a:lnTo>
                <a:cubicBezTo>
                  <a:pt x="583565" y="1736305"/>
                  <a:pt x="602615" y="1726780"/>
                  <a:pt x="615315" y="1709001"/>
                </a:cubicBezTo>
                <a:cubicBezTo>
                  <a:pt x="622300" y="1698841"/>
                  <a:pt x="626745" y="1688046"/>
                  <a:pt x="628650" y="1675980"/>
                </a:cubicBezTo>
                <a:lnTo>
                  <a:pt x="757555" y="1701380"/>
                </a:lnTo>
                <a:cubicBezTo>
                  <a:pt x="756920" y="1704555"/>
                  <a:pt x="756285" y="1707730"/>
                  <a:pt x="756285" y="1710905"/>
                </a:cubicBezTo>
                <a:cubicBezTo>
                  <a:pt x="755015" y="1736305"/>
                  <a:pt x="774700" y="1757261"/>
                  <a:pt x="800100" y="1758530"/>
                </a:cubicBezTo>
                <a:cubicBezTo>
                  <a:pt x="825500" y="1759801"/>
                  <a:pt x="846455" y="1740116"/>
                  <a:pt x="847725" y="1714716"/>
                </a:cubicBezTo>
                <a:cubicBezTo>
                  <a:pt x="848995" y="1689316"/>
                  <a:pt x="829310" y="1668361"/>
                  <a:pt x="803910" y="1667091"/>
                </a:cubicBezTo>
                <a:cubicBezTo>
                  <a:pt x="784860" y="1666455"/>
                  <a:pt x="767715" y="1677251"/>
                  <a:pt x="760095" y="1694396"/>
                </a:cubicBezTo>
                <a:lnTo>
                  <a:pt x="629285" y="1668361"/>
                </a:lnTo>
                <a:cubicBezTo>
                  <a:pt x="629920" y="1648676"/>
                  <a:pt x="622300" y="1628355"/>
                  <a:pt x="607060" y="1614386"/>
                </a:cubicBezTo>
                <a:lnTo>
                  <a:pt x="759460" y="1441031"/>
                </a:lnTo>
                <a:cubicBezTo>
                  <a:pt x="761365" y="1442936"/>
                  <a:pt x="763905" y="1444841"/>
                  <a:pt x="766445" y="1446111"/>
                </a:cubicBezTo>
                <a:cubicBezTo>
                  <a:pt x="819150" y="1484211"/>
                  <a:pt x="890270" y="1477861"/>
                  <a:pt x="934720" y="1433411"/>
                </a:cubicBezTo>
                <a:lnTo>
                  <a:pt x="1183640" y="1674076"/>
                </a:lnTo>
                <a:cubicBezTo>
                  <a:pt x="1180465" y="1677886"/>
                  <a:pt x="1177290" y="1681696"/>
                  <a:pt x="1174115" y="1685505"/>
                </a:cubicBezTo>
                <a:cubicBezTo>
                  <a:pt x="1131570" y="1743926"/>
                  <a:pt x="1144270" y="1825841"/>
                  <a:pt x="1202690" y="1868386"/>
                </a:cubicBezTo>
                <a:cubicBezTo>
                  <a:pt x="1207135" y="1871561"/>
                  <a:pt x="1212215" y="1874736"/>
                  <a:pt x="1217295" y="1877276"/>
                </a:cubicBezTo>
                <a:lnTo>
                  <a:pt x="1342390" y="1877276"/>
                </a:lnTo>
                <a:cubicBezTo>
                  <a:pt x="1354455" y="1870291"/>
                  <a:pt x="1366520" y="1862036"/>
                  <a:pt x="1376045" y="1851241"/>
                </a:cubicBezTo>
                <a:lnTo>
                  <a:pt x="1405890" y="1877276"/>
                </a:lnTo>
                <a:lnTo>
                  <a:pt x="1417320" y="1877276"/>
                </a:lnTo>
                <a:lnTo>
                  <a:pt x="1381125" y="1845526"/>
                </a:lnTo>
                <a:cubicBezTo>
                  <a:pt x="1383030" y="1843621"/>
                  <a:pt x="1384300" y="1841716"/>
                  <a:pt x="1386205" y="1839176"/>
                </a:cubicBezTo>
                <a:cubicBezTo>
                  <a:pt x="1410970" y="1804886"/>
                  <a:pt x="1416685" y="1762341"/>
                  <a:pt x="1405255" y="1724241"/>
                </a:cubicBezTo>
                <a:lnTo>
                  <a:pt x="1652270" y="1660105"/>
                </a:lnTo>
                <a:cubicBezTo>
                  <a:pt x="1663700" y="1696936"/>
                  <a:pt x="1696720" y="1724241"/>
                  <a:pt x="1737360" y="1726146"/>
                </a:cubicBezTo>
                <a:cubicBezTo>
                  <a:pt x="1788795" y="1728051"/>
                  <a:pt x="1831975" y="1688680"/>
                  <a:pt x="1834515" y="1637246"/>
                </a:cubicBezTo>
                <a:cubicBezTo>
                  <a:pt x="1835785" y="1607401"/>
                  <a:pt x="1823085" y="1580730"/>
                  <a:pt x="1802130" y="1562316"/>
                </a:cubicBezTo>
                <a:lnTo>
                  <a:pt x="2051685" y="1244181"/>
                </a:lnTo>
                <a:cubicBezTo>
                  <a:pt x="2066925" y="1258151"/>
                  <a:pt x="2085340" y="1268311"/>
                  <a:pt x="2106295" y="1274026"/>
                </a:cubicBezTo>
                <a:cubicBezTo>
                  <a:pt x="2134235" y="1281646"/>
                  <a:pt x="2162810" y="1279106"/>
                  <a:pt x="2187575" y="1268946"/>
                </a:cubicBezTo>
                <a:lnTo>
                  <a:pt x="2381250" y="1717891"/>
                </a:lnTo>
                <a:cubicBezTo>
                  <a:pt x="2356485" y="1729955"/>
                  <a:pt x="2336165" y="1752180"/>
                  <a:pt x="2328545" y="1781391"/>
                </a:cubicBezTo>
                <a:cubicBezTo>
                  <a:pt x="2325370" y="1794091"/>
                  <a:pt x="2324735" y="1807426"/>
                  <a:pt x="2326005" y="1819491"/>
                </a:cubicBezTo>
                <a:lnTo>
                  <a:pt x="2077720" y="1862671"/>
                </a:lnTo>
                <a:cubicBezTo>
                  <a:pt x="2072005" y="1837271"/>
                  <a:pt x="2052955" y="1816316"/>
                  <a:pt x="2026285" y="1809330"/>
                </a:cubicBezTo>
                <a:cubicBezTo>
                  <a:pt x="1988185" y="1799171"/>
                  <a:pt x="1949450" y="1822030"/>
                  <a:pt x="1939290" y="1860130"/>
                </a:cubicBezTo>
                <a:cubicBezTo>
                  <a:pt x="1938020" y="1865846"/>
                  <a:pt x="1937385" y="1870926"/>
                  <a:pt x="1936750" y="1876641"/>
                </a:cubicBezTo>
                <a:lnTo>
                  <a:pt x="2078990" y="1876641"/>
                </a:lnTo>
                <a:cubicBezTo>
                  <a:pt x="2078990" y="1874101"/>
                  <a:pt x="2078990" y="1871561"/>
                  <a:pt x="2078355" y="1869021"/>
                </a:cubicBezTo>
                <a:lnTo>
                  <a:pt x="2326640" y="1825841"/>
                </a:lnTo>
                <a:cubicBezTo>
                  <a:pt x="2330450" y="1845526"/>
                  <a:pt x="2340610" y="1863305"/>
                  <a:pt x="2355215" y="1876641"/>
                </a:cubicBezTo>
                <a:lnTo>
                  <a:pt x="2487930" y="1876641"/>
                </a:lnTo>
                <a:cubicBezTo>
                  <a:pt x="2493010" y="1870291"/>
                  <a:pt x="2496820" y="1865846"/>
                  <a:pt x="2500630" y="1860130"/>
                </a:cubicBezTo>
                <a:close/>
              </a:path>
            </a:pathLst>
          </a:custGeom>
          <a:solidFill>
            <a:schemeClr val="bg1">
              <a:alpha val="62000"/>
            </a:schemeClr>
          </a:solidFill>
          <a:ln w="6350" cap="flat">
            <a:noFill/>
            <a:prstDash val="solid"/>
            <a:miter/>
          </a:ln>
        </p:spPr>
        <p:txBody>
          <a:bodyPr rtlCol="0" anchor="ctr"/>
          <a:lstStyle/>
          <a:p>
            <a:endParaRPr lang="en-US"/>
          </a:p>
        </p:txBody>
      </p:sp>
      <p:pic>
        <p:nvPicPr>
          <p:cNvPr id="12" name="Graphic 11">
            <a:extLst>
              <a:ext uri="{FF2B5EF4-FFF2-40B4-BE49-F238E27FC236}">
                <a16:creationId xmlns:a16="http://schemas.microsoft.com/office/drawing/2014/main" id="{B65F439A-4E04-5F4D-800F-DF5E915B105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100" y="6346824"/>
            <a:ext cx="1608108" cy="365126"/>
          </a:xfrm>
          <a:prstGeom prst="rect">
            <a:avLst/>
          </a:prstGeom>
        </p:spPr>
      </p:pic>
    </p:spTree>
    <p:extLst>
      <p:ext uri="{BB962C8B-B14F-4D97-AF65-F5344CB8AC3E}">
        <p14:creationId xmlns:p14="http://schemas.microsoft.com/office/powerpoint/2010/main" val="396588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2">
    <p:spTree>
      <p:nvGrpSpPr>
        <p:cNvPr id="1" name=""/>
        <p:cNvGrpSpPr/>
        <p:nvPr/>
      </p:nvGrpSpPr>
      <p:grpSpPr>
        <a:xfrm>
          <a:off x="0" y="0"/>
          <a:ext cx="0" cy="0"/>
          <a:chOff x="0" y="0"/>
          <a:chExt cx="0" cy="0"/>
        </a:xfrm>
      </p:grpSpPr>
      <p:sp>
        <p:nvSpPr>
          <p:cNvPr id="10" name="Flowchart: Stored Data 11">
            <a:extLst>
              <a:ext uri="{FF2B5EF4-FFF2-40B4-BE49-F238E27FC236}">
                <a16:creationId xmlns:a16="http://schemas.microsoft.com/office/drawing/2014/main" id="{F983FB30-0A1F-4A06-97E6-EC0CBB0A5C0B}"/>
              </a:ext>
            </a:extLst>
          </p:cNvPr>
          <p:cNvSpPr/>
          <p:nvPr userDrawn="1"/>
        </p:nvSpPr>
        <p:spPr>
          <a:xfrm rot="5400000" flipH="1">
            <a:off x="3680361" y="-1613173"/>
            <a:ext cx="4830489" cy="1227102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042 w 9375"/>
              <a:gd name="connsiteY0" fmla="*/ 0 h 10000"/>
              <a:gd name="connsiteX1" fmla="*/ 9375 w 9375"/>
              <a:gd name="connsiteY1" fmla="*/ 0 h 10000"/>
              <a:gd name="connsiteX2" fmla="*/ 7708 w 9375"/>
              <a:gd name="connsiteY2" fmla="*/ 5000 h 10000"/>
              <a:gd name="connsiteX3" fmla="*/ 9375 w 9375"/>
              <a:gd name="connsiteY3" fmla="*/ 10000 h 10000"/>
              <a:gd name="connsiteX4" fmla="*/ 1042 w 9375"/>
              <a:gd name="connsiteY4" fmla="*/ 10000 h 10000"/>
              <a:gd name="connsiteX5" fmla="*/ 1042 w 9375"/>
              <a:gd name="connsiteY5" fmla="*/ 0 h 10000"/>
              <a:gd name="connsiteX0" fmla="*/ 670 w 10786"/>
              <a:gd name="connsiteY0" fmla="*/ 0 h 22403"/>
              <a:gd name="connsiteX1" fmla="*/ 10786 w 10786"/>
              <a:gd name="connsiteY1" fmla="*/ 12403 h 22403"/>
              <a:gd name="connsiteX2" fmla="*/ 9008 w 10786"/>
              <a:gd name="connsiteY2" fmla="*/ 17403 h 22403"/>
              <a:gd name="connsiteX3" fmla="*/ 10786 w 10786"/>
              <a:gd name="connsiteY3" fmla="*/ 22403 h 22403"/>
              <a:gd name="connsiteX4" fmla="*/ 1897 w 10786"/>
              <a:gd name="connsiteY4" fmla="*/ 22403 h 22403"/>
              <a:gd name="connsiteX5" fmla="*/ 670 w 10786"/>
              <a:gd name="connsiteY5" fmla="*/ 0 h 22403"/>
              <a:gd name="connsiteX0" fmla="*/ 74 w 10190"/>
              <a:gd name="connsiteY0" fmla="*/ 0 h 22403"/>
              <a:gd name="connsiteX1" fmla="*/ 10190 w 10190"/>
              <a:gd name="connsiteY1" fmla="*/ 12403 h 22403"/>
              <a:gd name="connsiteX2" fmla="*/ 8412 w 10190"/>
              <a:gd name="connsiteY2" fmla="*/ 17403 h 22403"/>
              <a:gd name="connsiteX3" fmla="*/ 10190 w 10190"/>
              <a:gd name="connsiteY3" fmla="*/ 22403 h 22403"/>
              <a:gd name="connsiteX4" fmla="*/ 1301 w 10190"/>
              <a:gd name="connsiteY4" fmla="*/ 22403 h 22403"/>
              <a:gd name="connsiteX5" fmla="*/ 74 w 10190"/>
              <a:gd name="connsiteY5" fmla="*/ 0 h 22403"/>
              <a:gd name="connsiteX0" fmla="*/ 800 w 10916"/>
              <a:gd name="connsiteY0" fmla="*/ 0 h 39442"/>
              <a:gd name="connsiteX1" fmla="*/ 10916 w 10916"/>
              <a:gd name="connsiteY1" fmla="*/ 12403 h 39442"/>
              <a:gd name="connsiteX2" fmla="*/ 9138 w 10916"/>
              <a:gd name="connsiteY2" fmla="*/ 17403 h 39442"/>
              <a:gd name="connsiteX3" fmla="*/ 10916 w 10916"/>
              <a:gd name="connsiteY3" fmla="*/ 22403 h 39442"/>
              <a:gd name="connsiteX4" fmla="*/ 647 w 10916"/>
              <a:gd name="connsiteY4" fmla="*/ 39442 h 39442"/>
              <a:gd name="connsiteX5" fmla="*/ 800 w 10916"/>
              <a:gd name="connsiteY5" fmla="*/ 0 h 39442"/>
              <a:gd name="connsiteX0" fmla="*/ 1523 w 11639"/>
              <a:gd name="connsiteY0" fmla="*/ 0 h 39668"/>
              <a:gd name="connsiteX1" fmla="*/ 11639 w 11639"/>
              <a:gd name="connsiteY1" fmla="*/ 12403 h 39668"/>
              <a:gd name="connsiteX2" fmla="*/ 9861 w 11639"/>
              <a:gd name="connsiteY2" fmla="*/ 17403 h 39668"/>
              <a:gd name="connsiteX3" fmla="*/ 11639 w 11639"/>
              <a:gd name="connsiteY3" fmla="*/ 22403 h 39668"/>
              <a:gd name="connsiteX4" fmla="*/ 1370 w 11639"/>
              <a:gd name="connsiteY4" fmla="*/ 39442 h 39668"/>
              <a:gd name="connsiteX5" fmla="*/ 1523 w 11639"/>
              <a:gd name="connsiteY5" fmla="*/ 0 h 39668"/>
              <a:gd name="connsiteX0" fmla="*/ 785 w 10901"/>
              <a:gd name="connsiteY0" fmla="*/ 0 h 39442"/>
              <a:gd name="connsiteX1" fmla="*/ 10901 w 10901"/>
              <a:gd name="connsiteY1" fmla="*/ 12403 h 39442"/>
              <a:gd name="connsiteX2" fmla="*/ 9123 w 10901"/>
              <a:gd name="connsiteY2" fmla="*/ 17403 h 39442"/>
              <a:gd name="connsiteX3" fmla="*/ 10901 w 10901"/>
              <a:gd name="connsiteY3" fmla="*/ 22403 h 39442"/>
              <a:gd name="connsiteX4" fmla="*/ 632 w 10901"/>
              <a:gd name="connsiteY4" fmla="*/ 39442 h 39442"/>
              <a:gd name="connsiteX5" fmla="*/ 785 w 10901"/>
              <a:gd name="connsiteY5" fmla="*/ 0 h 39442"/>
              <a:gd name="connsiteX0" fmla="*/ 153 w 10269"/>
              <a:gd name="connsiteY0" fmla="*/ 0 h 39442"/>
              <a:gd name="connsiteX1" fmla="*/ 10269 w 10269"/>
              <a:gd name="connsiteY1" fmla="*/ 12403 h 39442"/>
              <a:gd name="connsiteX2" fmla="*/ 8491 w 10269"/>
              <a:gd name="connsiteY2" fmla="*/ 17403 h 39442"/>
              <a:gd name="connsiteX3" fmla="*/ 10269 w 10269"/>
              <a:gd name="connsiteY3" fmla="*/ 22403 h 39442"/>
              <a:gd name="connsiteX4" fmla="*/ 0 w 10269"/>
              <a:gd name="connsiteY4" fmla="*/ 39442 h 39442"/>
              <a:gd name="connsiteX5" fmla="*/ 153 w 10269"/>
              <a:gd name="connsiteY5" fmla="*/ 0 h 39442"/>
              <a:gd name="connsiteX0" fmla="*/ 16 w 10347"/>
              <a:gd name="connsiteY0" fmla="*/ 0 h 39227"/>
              <a:gd name="connsiteX1" fmla="*/ 10347 w 10347"/>
              <a:gd name="connsiteY1" fmla="*/ 12188 h 39227"/>
              <a:gd name="connsiteX2" fmla="*/ 8569 w 10347"/>
              <a:gd name="connsiteY2" fmla="*/ 17188 h 39227"/>
              <a:gd name="connsiteX3" fmla="*/ 10347 w 10347"/>
              <a:gd name="connsiteY3" fmla="*/ 22188 h 39227"/>
              <a:gd name="connsiteX4" fmla="*/ 78 w 10347"/>
              <a:gd name="connsiteY4" fmla="*/ 39227 h 39227"/>
              <a:gd name="connsiteX5" fmla="*/ 16 w 10347"/>
              <a:gd name="connsiteY5" fmla="*/ 0 h 39227"/>
              <a:gd name="connsiteX0" fmla="*/ 19 w 10350"/>
              <a:gd name="connsiteY0" fmla="*/ 0 h 39055"/>
              <a:gd name="connsiteX1" fmla="*/ 10350 w 10350"/>
              <a:gd name="connsiteY1" fmla="*/ 12188 h 39055"/>
              <a:gd name="connsiteX2" fmla="*/ 8572 w 10350"/>
              <a:gd name="connsiteY2" fmla="*/ 17188 h 39055"/>
              <a:gd name="connsiteX3" fmla="*/ 10350 w 10350"/>
              <a:gd name="connsiteY3" fmla="*/ 22188 h 39055"/>
              <a:gd name="connsiteX4" fmla="*/ 50 w 10350"/>
              <a:gd name="connsiteY4" fmla="*/ 39055 h 39055"/>
              <a:gd name="connsiteX5" fmla="*/ 19 w 10350"/>
              <a:gd name="connsiteY5" fmla="*/ 0 h 39055"/>
              <a:gd name="connsiteX0" fmla="*/ 19 w 10350"/>
              <a:gd name="connsiteY0" fmla="*/ 0 h 39055"/>
              <a:gd name="connsiteX1" fmla="*/ 10350 w 10350"/>
              <a:gd name="connsiteY1" fmla="*/ 12188 h 39055"/>
              <a:gd name="connsiteX2" fmla="*/ 8572 w 10350"/>
              <a:gd name="connsiteY2" fmla="*/ 17188 h 39055"/>
              <a:gd name="connsiteX3" fmla="*/ 9737 w 10350"/>
              <a:gd name="connsiteY3" fmla="*/ 38969 h 39055"/>
              <a:gd name="connsiteX4" fmla="*/ 50 w 10350"/>
              <a:gd name="connsiteY4" fmla="*/ 39055 h 39055"/>
              <a:gd name="connsiteX5" fmla="*/ 19 w 10350"/>
              <a:gd name="connsiteY5" fmla="*/ 0 h 39055"/>
              <a:gd name="connsiteX0" fmla="*/ 19 w 10350"/>
              <a:gd name="connsiteY0" fmla="*/ 0 h 39055"/>
              <a:gd name="connsiteX1" fmla="*/ 10350 w 10350"/>
              <a:gd name="connsiteY1" fmla="*/ 12188 h 39055"/>
              <a:gd name="connsiteX2" fmla="*/ 2070 w 10350"/>
              <a:gd name="connsiteY2" fmla="*/ 16158 h 39055"/>
              <a:gd name="connsiteX3" fmla="*/ 9737 w 10350"/>
              <a:gd name="connsiteY3" fmla="*/ 38969 h 39055"/>
              <a:gd name="connsiteX4" fmla="*/ 50 w 10350"/>
              <a:gd name="connsiteY4" fmla="*/ 39055 h 39055"/>
              <a:gd name="connsiteX5" fmla="*/ 19 w 10350"/>
              <a:gd name="connsiteY5" fmla="*/ 0 h 39055"/>
              <a:gd name="connsiteX0" fmla="*/ 19 w 9737"/>
              <a:gd name="connsiteY0" fmla="*/ 44 h 39099"/>
              <a:gd name="connsiteX1" fmla="*/ 2161 w 9737"/>
              <a:gd name="connsiteY1" fmla="*/ 0 h 39099"/>
              <a:gd name="connsiteX2" fmla="*/ 2070 w 9737"/>
              <a:gd name="connsiteY2" fmla="*/ 16202 h 39099"/>
              <a:gd name="connsiteX3" fmla="*/ 9737 w 9737"/>
              <a:gd name="connsiteY3" fmla="*/ 39013 h 39099"/>
              <a:gd name="connsiteX4" fmla="*/ 50 w 9737"/>
              <a:gd name="connsiteY4" fmla="*/ 39099 h 39099"/>
              <a:gd name="connsiteX5" fmla="*/ 19 w 9737"/>
              <a:gd name="connsiteY5" fmla="*/ 44 h 39099"/>
              <a:gd name="connsiteX0" fmla="*/ 20 w 10000"/>
              <a:gd name="connsiteY0" fmla="*/ 11 h 10000"/>
              <a:gd name="connsiteX1" fmla="*/ 2219 w 10000"/>
              <a:gd name="connsiteY1" fmla="*/ 0 h 10000"/>
              <a:gd name="connsiteX2" fmla="*/ 1244 w 10000"/>
              <a:gd name="connsiteY2" fmla="*/ 4879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1401 w 10000"/>
              <a:gd name="connsiteY2" fmla="*/ 4023 h 10000"/>
              <a:gd name="connsiteX3" fmla="*/ 10000 w 10000"/>
              <a:gd name="connsiteY3" fmla="*/ 9978 h 10000"/>
              <a:gd name="connsiteX4" fmla="*/ 51 w 10000"/>
              <a:gd name="connsiteY4" fmla="*/ 10000 h 10000"/>
              <a:gd name="connsiteX5" fmla="*/ 20 w 10000"/>
              <a:gd name="connsiteY5" fmla="*/ 11 h 10000"/>
              <a:gd name="connsiteX0" fmla="*/ 20 w 10058"/>
              <a:gd name="connsiteY0" fmla="*/ 11 h 10000"/>
              <a:gd name="connsiteX1" fmla="*/ 2219 w 10058"/>
              <a:gd name="connsiteY1" fmla="*/ 0 h 10000"/>
              <a:gd name="connsiteX2" fmla="*/ 1401 w 10058"/>
              <a:gd name="connsiteY2" fmla="*/ 4023 h 10000"/>
              <a:gd name="connsiteX3" fmla="*/ 4034 w 10058"/>
              <a:gd name="connsiteY3" fmla="*/ 6373 h 10000"/>
              <a:gd name="connsiteX4" fmla="*/ 10000 w 10058"/>
              <a:gd name="connsiteY4" fmla="*/ 9978 h 10000"/>
              <a:gd name="connsiteX5" fmla="*/ 51 w 10058"/>
              <a:gd name="connsiteY5" fmla="*/ 10000 h 10000"/>
              <a:gd name="connsiteX6" fmla="*/ 20 w 10058"/>
              <a:gd name="connsiteY6" fmla="*/ 11 h 10000"/>
              <a:gd name="connsiteX0" fmla="*/ 20 w 10054"/>
              <a:gd name="connsiteY0" fmla="*/ 11 h 10000"/>
              <a:gd name="connsiteX1" fmla="*/ 2219 w 10054"/>
              <a:gd name="connsiteY1" fmla="*/ 0 h 10000"/>
              <a:gd name="connsiteX2" fmla="*/ 1401 w 10054"/>
              <a:gd name="connsiteY2" fmla="*/ 4023 h 10000"/>
              <a:gd name="connsiteX3" fmla="*/ 3593 w 10054"/>
              <a:gd name="connsiteY3" fmla="*/ 6680 h 10000"/>
              <a:gd name="connsiteX4" fmla="*/ 10000 w 10054"/>
              <a:gd name="connsiteY4" fmla="*/ 9978 h 10000"/>
              <a:gd name="connsiteX5" fmla="*/ 51 w 10054"/>
              <a:gd name="connsiteY5" fmla="*/ 10000 h 10000"/>
              <a:gd name="connsiteX6" fmla="*/ 20 w 10054"/>
              <a:gd name="connsiteY6" fmla="*/ 11 h 10000"/>
              <a:gd name="connsiteX0" fmla="*/ 20 w 10057"/>
              <a:gd name="connsiteY0" fmla="*/ 11 h 10000"/>
              <a:gd name="connsiteX1" fmla="*/ 2219 w 10057"/>
              <a:gd name="connsiteY1" fmla="*/ 0 h 10000"/>
              <a:gd name="connsiteX2" fmla="*/ 1401 w 10057"/>
              <a:gd name="connsiteY2" fmla="*/ 4023 h 10000"/>
              <a:gd name="connsiteX3" fmla="*/ 3593 w 10057"/>
              <a:gd name="connsiteY3" fmla="*/ 6680 h 10000"/>
              <a:gd name="connsiteX4" fmla="*/ 10000 w 10057"/>
              <a:gd name="connsiteY4" fmla="*/ 9978 h 10000"/>
              <a:gd name="connsiteX5" fmla="*/ 51 w 10057"/>
              <a:gd name="connsiteY5" fmla="*/ 10000 h 10000"/>
              <a:gd name="connsiteX6" fmla="*/ 20 w 10057"/>
              <a:gd name="connsiteY6" fmla="*/ 11 h 10000"/>
              <a:gd name="connsiteX0" fmla="*/ 20 w 10098"/>
              <a:gd name="connsiteY0" fmla="*/ 11 h 10000"/>
              <a:gd name="connsiteX1" fmla="*/ 2219 w 10098"/>
              <a:gd name="connsiteY1" fmla="*/ 0 h 10000"/>
              <a:gd name="connsiteX2" fmla="*/ 1401 w 10098"/>
              <a:gd name="connsiteY2" fmla="*/ 4023 h 10000"/>
              <a:gd name="connsiteX3" fmla="*/ 3593 w 10098"/>
              <a:gd name="connsiteY3" fmla="*/ 6680 h 10000"/>
              <a:gd name="connsiteX4" fmla="*/ 10000 w 10098"/>
              <a:gd name="connsiteY4" fmla="*/ 9978 h 10000"/>
              <a:gd name="connsiteX5" fmla="*/ 51 w 10098"/>
              <a:gd name="connsiteY5" fmla="*/ 10000 h 10000"/>
              <a:gd name="connsiteX6" fmla="*/ 20 w 10098"/>
              <a:gd name="connsiteY6" fmla="*/ 11 h 10000"/>
              <a:gd name="connsiteX0" fmla="*/ 20 w 10805"/>
              <a:gd name="connsiteY0" fmla="*/ 11 h 10000"/>
              <a:gd name="connsiteX1" fmla="*/ 2219 w 10805"/>
              <a:gd name="connsiteY1" fmla="*/ 0 h 10000"/>
              <a:gd name="connsiteX2" fmla="*/ 1401 w 10805"/>
              <a:gd name="connsiteY2" fmla="*/ 4023 h 10000"/>
              <a:gd name="connsiteX3" fmla="*/ 3593 w 10805"/>
              <a:gd name="connsiteY3" fmla="*/ 6680 h 10000"/>
              <a:gd name="connsiteX4" fmla="*/ 10000 w 10805"/>
              <a:gd name="connsiteY4" fmla="*/ 9978 h 10000"/>
              <a:gd name="connsiteX5" fmla="*/ 51 w 10805"/>
              <a:gd name="connsiteY5" fmla="*/ 10000 h 10000"/>
              <a:gd name="connsiteX6" fmla="*/ 20 w 10805"/>
              <a:gd name="connsiteY6" fmla="*/ 11 h 10000"/>
              <a:gd name="connsiteX0" fmla="*/ 20 w 10805"/>
              <a:gd name="connsiteY0" fmla="*/ 11 h 10000"/>
              <a:gd name="connsiteX1" fmla="*/ 2219 w 10805"/>
              <a:gd name="connsiteY1" fmla="*/ 0 h 10000"/>
              <a:gd name="connsiteX2" fmla="*/ 1401 w 10805"/>
              <a:gd name="connsiteY2" fmla="*/ 4023 h 10000"/>
              <a:gd name="connsiteX3" fmla="*/ 3593 w 10805"/>
              <a:gd name="connsiteY3" fmla="*/ 6680 h 10000"/>
              <a:gd name="connsiteX4" fmla="*/ 10000 w 10805"/>
              <a:gd name="connsiteY4" fmla="*/ 9978 h 10000"/>
              <a:gd name="connsiteX5" fmla="*/ 51 w 10805"/>
              <a:gd name="connsiteY5" fmla="*/ 10000 h 10000"/>
              <a:gd name="connsiteX6" fmla="*/ 20 w 10805"/>
              <a:gd name="connsiteY6" fmla="*/ 11 h 10000"/>
              <a:gd name="connsiteX0" fmla="*/ 20 w 10737"/>
              <a:gd name="connsiteY0" fmla="*/ 11 h 10000"/>
              <a:gd name="connsiteX1" fmla="*/ 2219 w 10737"/>
              <a:gd name="connsiteY1" fmla="*/ 0 h 10000"/>
              <a:gd name="connsiteX2" fmla="*/ 1401 w 10737"/>
              <a:gd name="connsiteY2" fmla="*/ 4023 h 10000"/>
              <a:gd name="connsiteX3" fmla="*/ 3593 w 10737"/>
              <a:gd name="connsiteY3" fmla="*/ 6680 h 10000"/>
              <a:gd name="connsiteX4" fmla="*/ 10000 w 10737"/>
              <a:gd name="connsiteY4" fmla="*/ 9978 h 10000"/>
              <a:gd name="connsiteX5" fmla="*/ 51 w 10737"/>
              <a:gd name="connsiteY5" fmla="*/ 10000 h 10000"/>
              <a:gd name="connsiteX6" fmla="*/ 20 w 10737"/>
              <a:gd name="connsiteY6" fmla="*/ 11 h 10000"/>
              <a:gd name="connsiteX0" fmla="*/ 20 w 10020"/>
              <a:gd name="connsiteY0" fmla="*/ 11 h 10000"/>
              <a:gd name="connsiteX1" fmla="*/ 2219 w 10020"/>
              <a:gd name="connsiteY1" fmla="*/ 0 h 10000"/>
              <a:gd name="connsiteX2" fmla="*/ 1401 w 10020"/>
              <a:gd name="connsiteY2" fmla="*/ 4023 h 10000"/>
              <a:gd name="connsiteX3" fmla="*/ 3593 w 10020"/>
              <a:gd name="connsiteY3" fmla="*/ 6680 h 10000"/>
              <a:gd name="connsiteX4" fmla="*/ 10000 w 10020"/>
              <a:gd name="connsiteY4" fmla="*/ 9978 h 10000"/>
              <a:gd name="connsiteX5" fmla="*/ 51 w 10020"/>
              <a:gd name="connsiteY5" fmla="*/ 10000 h 10000"/>
              <a:gd name="connsiteX6" fmla="*/ 20 w 10020"/>
              <a:gd name="connsiteY6" fmla="*/ 11 h 10000"/>
              <a:gd name="connsiteX0" fmla="*/ 20 w 10021"/>
              <a:gd name="connsiteY0" fmla="*/ 11 h 10000"/>
              <a:gd name="connsiteX1" fmla="*/ 2219 w 10021"/>
              <a:gd name="connsiteY1" fmla="*/ 0 h 10000"/>
              <a:gd name="connsiteX2" fmla="*/ 1401 w 10021"/>
              <a:gd name="connsiteY2" fmla="*/ 4023 h 10000"/>
              <a:gd name="connsiteX3" fmla="*/ 3782 w 10021"/>
              <a:gd name="connsiteY3" fmla="*/ 6515 h 10000"/>
              <a:gd name="connsiteX4" fmla="*/ 10000 w 10021"/>
              <a:gd name="connsiteY4" fmla="*/ 9978 h 10000"/>
              <a:gd name="connsiteX5" fmla="*/ 51 w 10021"/>
              <a:gd name="connsiteY5" fmla="*/ 10000 h 10000"/>
              <a:gd name="connsiteX6" fmla="*/ 20 w 10021"/>
              <a:gd name="connsiteY6" fmla="*/ 11 h 10000"/>
              <a:gd name="connsiteX0" fmla="*/ 20 w 10024"/>
              <a:gd name="connsiteY0" fmla="*/ 11 h 10000"/>
              <a:gd name="connsiteX1" fmla="*/ 2219 w 10024"/>
              <a:gd name="connsiteY1" fmla="*/ 0 h 10000"/>
              <a:gd name="connsiteX2" fmla="*/ 1401 w 10024"/>
              <a:gd name="connsiteY2" fmla="*/ 4023 h 10000"/>
              <a:gd name="connsiteX3" fmla="*/ 3782 w 10024"/>
              <a:gd name="connsiteY3" fmla="*/ 6515 h 10000"/>
              <a:gd name="connsiteX4" fmla="*/ 10000 w 10024"/>
              <a:gd name="connsiteY4" fmla="*/ 9978 h 10000"/>
              <a:gd name="connsiteX5" fmla="*/ 51 w 10024"/>
              <a:gd name="connsiteY5" fmla="*/ 10000 h 10000"/>
              <a:gd name="connsiteX6" fmla="*/ 20 w 10024"/>
              <a:gd name="connsiteY6" fmla="*/ 11 h 10000"/>
              <a:gd name="connsiteX0" fmla="*/ 20 w 10022"/>
              <a:gd name="connsiteY0" fmla="*/ 11 h 10000"/>
              <a:gd name="connsiteX1" fmla="*/ 2219 w 10022"/>
              <a:gd name="connsiteY1" fmla="*/ 0 h 10000"/>
              <a:gd name="connsiteX2" fmla="*/ 1401 w 10022"/>
              <a:gd name="connsiteY2" fmla="*/ 4023 h 10000"/>
              <a:gd name="connsiteX3" fmla="*/ 3341 w 10022"/>
              <a:gd name="connsiteY3" fmla="*/ 6636 h 10000"/>
              <a:gd name="connsiteX4" fmla="*/ 10000 w 10022"/>
              <a:gd name="connsiteY4" fmla="*/ 9978 h 10000"/>
              <a:gd name="connsiteX5" fmla="*/ 51 w 10022"/>
              <a:gd name="connsiteY5" fmla="*/ 10000 h 10000"/>
              <a:gd name="connsiteX6" fmla="*/ 20 w 10022"/>
              <a:gd name="connsiteY6" fmla="*/ 11 h 10000"/>
              <a:gd name="connsiteX0" fmla="*/ 20 w 10004"/>
              <a:gd name="connsiteY0" fmla="*/ 11 h 10000"/>
              <a:gd name="connsiteX1" fmla="*/ 2219 w 10004"/>
              <a:gd name="connsiteY1" fmla="*/ 0 h 10000"/>
              <a:gd name="connsiteX2" fmla="*/ 1401 w 10004"/>
              <a:gd name="connsiteY2" fmla="*/ 4023 h 10000"/>
              <a:gd name="connsiteX3" fmla="*/ 10000 w 10004"/>
              <a:gd name="connsiteY3" fmla="*/ 9978 h 10000"/>
              <a:gd name="connsiteX4" fmla="*/ 51 w 10004"/>
              <a:gd name="connsiteY4" fmla="*/ 10000 h 10000"/>
              <a:gd name="connsiteX5" fmla="*/ 20 w 10004"/>
              <a:gd name="connsiteY5" fmla="*/ 11 h 10000"/>
              <a:gd name="connsiteX0" fmla="*/ 20 w 10005"/>
              <a:gd name="connsiteY0" fmla="*/ 11 h 10000"/>
              <a:gd name="connsiteX1" fmla="*/ 2219 w 10005"/>
              <a:gd name="connsiteY1" fmla="*/ 0 h 10000"/>
              <a:gd name="connsiteX2" fmla="*/ 2503 w 10005"/>
              <a:gd name="connsiteY2" fmla="*/ 5659 h 10000"/>
              <a:gd name="connsiteX3" fmla="*/ 10000 w 10005"/>
              <a:gd name="connsiteY3" fmla="*/ 9978 h 10000"/>
              <a:gd name="connsiteX4" fmla="*/ 51 w 10005"/>
              <a:gd name="connsiteY4" fmla="*/ 10000 h 10000"/>
              <a:gd name="connsiteX5" fmla="*/ 20 w 10005"/>
              <a:gd name="connsiteY5" fmla="*/ 11 h 10000"/>
              <a:gd name="connsiteX0" fmla="*/ 20 w 10005"/>
              <a:gd name="connsiteY0" fmla="*/ 11 h 10000"/>
              <a:gd name="connsiteX1" fmla="*/ 2219 w 10005"/>
              <a:gd name="connsiteY1" fmla="*/ 0 h 10000"/>
              <a:gd name="connsiteX2" fmla="*/ 2471 w 10005"/>
              <a:gd name="connsiteY2" fmla="*/ 6021 h 10000"/>
              <a:gd name="connsiteX3" fmla="*/ 10000 w 10005"/>
              <a:gd name="connsiteY3" fmla="*/ 9978 h 10000"/>
              <a:gd name="connsiteX4" fmla="*/ 51 w 10005"/>
              <a:gd name="connsiteY4" fmla="*/ 10000 h 10000"/>
              <a:gd name="connsiteX5" fmla="*/ 20 w 10005"/>
              <a:gd name="connsiteY5" fmla="*/ 11 h 10000"/>
              <a:gd name="connsiteX0" fmla="*/ 20 w 10007"/>
              <a:gd name="connsiteY0" fmla="*/ 11 h 10000"/>
              <a:gd name="connsiteX1" fmla="*/ 2219 w 10007"/>
              <a:gd name="connsiteY1" fmla="*/ 0 h 10000"/>
              <a:gd name="connsiteX2" fmla="*/ 2471 w 10007"/>
              <a:gd name="connsiteY2" fmla="*/ 6021 h 10000"/>
              <a:gd name="connsiteX3" fmla="*/ 10000 w 10007"/>
              <a:gd name="connsiteY3" fmla="*/ 9978 h 10000"/>
              <a:gd name="connsiteX4" fmla="*/ 51 w 10007"/>
              <a:gd name="connsiteY4" fmla="*/ 10000 h 10000"/>
              <a:gd name="connsiteX5" fmla="*/ 20 w 10007"/>
              <a:gd name="connsiteY5" fmla="*/ 11 h 10000"/>
              <a:gd name="connsiteX0" fmla="*/ 20 w 10007"/>
              <a:gd name="connsiteY0" fmla="*/ 11 h 10000"/>
              <a:gd name="connsiteX1" fmla="*/ 2219 w 10007"/>
              <a:gd name="connsiteY1" fmla="*/ 0 h 10000"/>
              <a:gd name="connsiteX2" fmla="*/ 2849 w 10007"/>
              <a:gd name="connsiteY2" fmla="*/ 5911 h 10000"/>
              <a:gd name="connsiteX3" fmla="*/ 10000 w 10007"/>
              <a:gd name="connsiteY3" fmla="*/ 9978 h 10000"/>
              <a:gd name="connsiteX4" fmla="*/ 51 w 10007"/>
              <a:gd name="connsiteY4" fmla="*/ 10000 h 10000"/>
              <a:gd name="connsiteX5" fmla="*/ 20 w 10007"/>
              <a:gd name="connsiteY5" fmla="*/ 11 h 10000"/>
              <a:gd name="connsiteX0" fmla="*/ 20 w 10000"/>
              <a:gd name="connsiteY0" fmla="*/ 11 h 10000"/>
              <a:gd name="connsiteX1" fmla="*/ 2219 w 10000"/>
              <a:gd name="connsiteY1" fmla="*/ 0 h 10000"/>
              <a:gd name="connsiteX2" fmla="*/ 2849 w 10000"/>
              <a:gd name="connsiteY2" fmla="*/ 5911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2849 w 10000"/>
              <a:gd name="connsiteY2" fmla="*/ 5911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219 w 10000"/>
              <a:gd name="connsiteY1" fmla="*/ 0 h 10000"/>
              <a:gd name="connsiteX2" fmla="*/ 3290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3290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000"/>
              <a:gd name="connsiteY0" fmla="*/ 11 h 10000"/>
              <a:gd name="connsiteX1" fmla="*/ 2835 w 10000"/>
              <a:gd name="connsiteY1" fmla="*/ 0 h 10000"/>
              <a:gd name="connsiteX2" fmla="*/ 2968 w 10000"/>
              <a:gd name="connsiteY2" fmla="*/ 5845 h 10000"/>
              <a:gd name="connsiteX3" fmla="*/ 10000 w 10000"/>
              <a:gd name="connsiteY3" fmla="*/ 9978 h 10000"/>
              <a:gd name="connsiteX4" fmla="*/ 51 w 10000"/>
              <a:gd name="connsiteY4" fmla="*/ 10000 h 10000"/>
              <a:gd name="connsiteX5" fmla="*/ 20 w 10000"/>
              <a:gd name="connsiteY5" fmla="*/ 11 h 10000"/>
              <a:gd name="connsiteX0" fmla="*/ 20 w 10110"/>
              <a:gd name="connsiteY0" fmla="*/ 11 h 10000"/>
              <a:gd name="connsiteX1" fmla="*/ 2835 w 10110"/>
              <a:gd name="connsiteY1" fmla="*/ 0 h 10000"/>
              <a:gd name="connsiteX2" fmla="*/ 2968 w 10110"/>
              <a:gd name="connsiteY2" fmla="*/ 5845 h 10000"/>
              <a:gd name="connsiteX3" fmla="*/ 3915 w 10110"/>
              <a:gd name="connsiteY3" fmla="*/ 7175 h 10000"/>
              <a:gd name="connsiteX4" fmla="*/ 10000 w 10110"/>
              <a:gd name="connsiteY4" fmla="*/ 9978 h 10000"/>
              <a:gd name="connsiteX5" fmla="*/ 51 w 10110"/>
              <a:gd name="connsiteY5" fmla="*/ 10000 h 10000"/>
              <a:gd name="connsiteX6" fmla="*/ 20 w 10110"/>
              <a:gd name="connsiteY6" fmla="*/ 11 h 10000"/>
              <a:gd name="connsiteX0" fmla="*/ 20 w 10114"/>
              <a:gd name="connsiteY0" fmla="*/ 11 h 10000"/>
              <a:gd name="connsiteX1" fmla="*/ 2835 w 10114"/>
              <a:gd name="connsiteY1" fmla="*/ 0 h 10000"/>
              <a:gd name="connsiteX2" fmla="*/ 2968 w 10114"/>
              <a:gd name="connsiteY2" fmla="*/ 5845 h 10000"/>
              <a:gd name="connsiteX3" fmla="*/ 4183 w 10114"/>
              <a:gd name="connsiteY3" fmla="*/ 7065 h 10000"/>
              <a:gd name="connsiteX4" fmla="*/ 10000 w 10114"/>
              <a:gd name="connsiteY4" fmla="*/ 9978 h 10000"/>
              <a:gd name="connsiteX5" fmla="*/ 51 w 10114"/>
              <a:gd name="connsiteY5" fmla="*/ 10000 h 10000"/>
              <a:gd name="connsiteX6" fmla="*/ 20 w 10114"/>
              <a:gd name="connsiteY6" fmla="*/ 11 h 10000"/>
              <a:gd name="connsiteX0" fmla="*/ 20 w 10097"/>
              <a:gd name="connsiteY0" fmla="*/ 11 h 10000"/>
              <a:gd name="connsiteX1" fmla="*/ 2835 w 10097"/>
              <a:gd name="connsiteY1" fmla="*/ 0 h 10000"/>
              <a:gd name="connsiteX2" fmla="*/ 2968 w 10097"/>
              <a:gd name="connsiteY2" fmla="*/ 5845 h 10000"/>
              <a:gd name="connsiteX3" fmla="*/ 4183 w 10097"/>
              <a:gd name="connsiteY3" fmla="*/ 7065 h 10000"/>
              <a:gd name="connsiteX4" fmla="*/ 10000 w 10097"/>
              <a:gd name="connsiteY4" fmla="*/ 9978 h 10000"/>
              <a:gd name="connsiteX5" fmla="*/ 51 w 10097"/>
              <a:gd name="connsiteY5" fmla="*/ 10000 h 10000"/>
              <a:gd name="connsiteX6" fmla="*/ 20 w 10097"/>
              <a:gd name="connsiteY6" fmla="*/ 11 h 10000"/>
              <a:gd name="connsiteX0" fmla="*/ 20 w 10026"/>
              <a:gd name="connsiteY0" fmla="*/ 11 h 10000"/>
              <a:gd name="connsiteX1" fmla="*/ 2835 w 10026"/>
              <a:gd name="connsiteY1" fmla="*/ 0 h 10000"/>
              <a:gd name="connsiteX2" fmla="*/ 2968 w 10026"/>
              <a:gd name="connsiteY2" fmla="*/ 5845 h 10000"/>
              <a:gd name="connsiteX3" fmla="*/ 10000 w 10026"/>
              <a:gd name="connsiteY3" fmla="*/ 9978 h 10000"/>
              <a:gd name="connsiteX4" fmla="*/ 51 w 10026"/>
              <a:gd name="connsiteY4" fmla="*/ 10000 h 10000"/>
              <a:gd name="connsiteX5" fmla="*/ 20 w 10026"/>
              <a:gd name="connsiteY5" fmla="*/ 11 h 10000"/>
              <a:gd name="connsiteX0" fmla="*/ 20 w 10027"/>
              <a:gd name="connsiteY0" fmla="*/ 11 h 10000"/>
              <a:gd name="connsiteX1" fmla="*/ 2835 w 10027"/>
              <a:gd name="connsiteY1" fmla="*/ 0 h 10000"/>
              <a:gd name="connsiteX2" fmla="*/ 3209 w 10027"/>
              <a:gd name="connsiteY2" fmla="*/ 5977 h 10000"/>
              <a:gd name="connsiteX3" fmla="*/ 10000 w 10027"/>
              <a:gd name="connsiteY3" fmla="*/ 9978 h 10000"/>
              <a:gd name="connsiteX4" fmla="*/ 51 w 10027"/>
              <a:gd name="connsiteY4" fmla="*/ 10000 h 10000"/>
              <a:gd name="connsiteX5" fmla="*/ 20 w 10027"/>
              <a:gd name="connsiteY5" fmla="*/ 11 h 10000"/>
              <a:gd name="connsiteX0" fmla="*/ 20 w 10029"/>
              <a:gd name="connsiteY0" fmla="*/ 11 h 10000"/>
              <a:gd name="connsiteX1" fmla="*/ 2835 w 10029"/>
              <a:gd name="connsiteY1" fmla="*/ 0 h 10000"/>
              <a:gd name="connsiteX2" fmla="*/ 3209 w 10029"/>
              <a:gd name="connsiteY2" fmla="*/ 5977 h 10000"/>
              <a:gd name="connsiteX3" fmla="*/ 10000 w 10029"/>
              <a:gd name="connsiteY3" fmla="*/ 9978 h 10000"/>
              <a:gd name="connsiteX4" fmla="*/ 51 w 10029"/>
              <a:gd name="connsiteY4" fmla="*/ 10000 h 10000"/>
              <a:gd name="connsiteX5" fmla="*/ 20 w 10029"/>
              <a:gd name="connsiteY5" fmla="*/ 11 h 10000"/>
              <a:gd name="connsiteX0" fmla="*/ 20 w 10033"/>
              <a:gd name="connsiteY0" fmla="*/ 11 h 10000"/>
              <a:gd name="connsiteX1" fmla="*/ 2835 w 10033"/>
              <a:gd name="connsiteY1" fmla="*/ 0 h 10000"/>
              <a:gd name="connsiteX2" fmla="*/ 3959 w 10033"/>
              <a:gd name="connsiteY2" fmla="*/ 6504 h 10000"/>
              <a:gd name="connsiteX3" fmla="*/ 10000 w 10033"/>
              <a:gd name="connsiteY3" fmla="*/ 9978 h 10000"/>
              <a:gd name="connsiteX4" fmla="*/ 51 w 10033"/>
              <a:gd name="connsiteY4" fmla="*/ 10000 h 10000"/>
              <a:gd name="connsiteX5" fmla="*/ 20 w 10033"/>
              <a:gd name="connsiteY5" fmla="*/ 11 h 10000"/>
              <a:gd name="connsiteX0" fmla="*/ 20 w 10044"/>
              <a:gd name="connsiteY0" fmla="*/ 11 h 10000"/>
              <a:gd name="connsiteX1" fmla="*/ 2835 w 10044"/>
              <a:gd name="connsiteY1" fmla="*/ 0 h 10000"/>
              <a:gd name="connsiteX2" fmla="*/ 3959 w 10044"/>
              <a:gd name="connsiteY2" fmla="*/ 6504 h 10000"/>
              <a:gd name="connsiteX3" fmla="*/ 10000 w 10044"/>
              <a:gd name="connsiteY3" fmla="*/ 9978 h 10000"/>
              <a:gd name="connsiteX4" fmla="*/ 51 w 10044"/>
              <a:gd name="connsiteY4" fmla="*/ 10000 h 10000"/>
              <a:gd name="connsiteX5" fmla="*/ 20 w 10044"/>
              <a:gd name="connsiteY5" fmla="*/ 11 h 10000"/>
              <a:gd name="connsiteX0" fmla="*/ 20 w 10046"/>
              <a:gd name="connsiteY0" fmla="*/ 11 h 10000"/>
              <a:gd name="connsiteX1" fmla="*/ 2835 w 10046"/>
              <a:gd name="connsiteY1" fmla="*/ 0 h 10000"/>
              <a:gd name="connsiteX2" fmla="*/ 4173 w 10046"/>
              <a:gd name="connsiteY2" fmla="*/ 6427 h 10000"/>
              <a:gd name="connsiteX3" fmla="*/ 10000 w 10046"/>
              <a:gd name="connsiteY3" fmla="*/ 9978 h 10000"/>
              <a:gd name="connsiteX4" fmla="*/ 51 w 10046"/>
              <a:gd name="connsiteY4" fmla="*/ 10000 h 10000"/>
              <a:gd name="connsiteX5" fmla="*/ 20 w 10046"/>
              <a:gd name="connsiteY5" fmla="*/ 11 h 10000"/>
              <a:gd name="connsiteX0" fmla="*/ 20 w 10049"/>
              <a:gd name="connsiteY0" fmla="*/ 11 h 10000"/>
              <a:gd name="connsiteX1" fmla="*/ 2835 w 10049"/>
              <a:gd name="connsiteY1" fmla="*/ 0 h 10000"/>
              <a:gd name="connsiteX2" fmla="*/ 4173 w 10049"/>
              <a:gd name="connsiteY2" fmla="*/ 6427 h 10000"/>
              <a:gd name="connsiteX3" fmla="*/ 10000 w 10049"/>
              <a:gd name="connsiteY3" fmla="*/ 9978 h 10000"/>
              <a:gd name="connsiteX4" fmla="*/ 51 w 10049"/>
              <a:gd name="connsiteY4" fmla="*/ 10000 h 10000"/>
              <a:gd name="connsiteX5" fmla="*/ 20 w 10049"/>
              <a:gd name="connsiteY5" fmla="*/ 11 h 10000"/>
              <a:gd name="connsiteX0" fmla="*/ 20 w 10000"/>
              <a:gd name="connsiteY0" fmla="*/ 11 h 10000"/>
              <a:gd name="connsiteX1" fmla="*/ 2835 w 10000"/>
              <a:gd name="connsiteY1" fmla="*/ 0 h 10000"/>
              <a:gd name="connsiteX2" fmla="*/ 4173 w 10000"/>
              <a:gd name="connsiteY2" fmla="*/ 6427 h 10000"/>
              <a:gd name="connsiteX3" fmla="*/ 10000 w 10000"/>
              <a:gd name="connsiteY3" fmla="*/ 9978 h 10000"/>
              <a:gd name="connsiteX4" fmla="*/ 51 w 10000"/>
              <a:gd name="connsiteY4" fmla="*/ 10000 h 10000"/>
              <a:gd name="connsiteX5" fmla="*/ 20 w 10000"/>
              <a:gd name="connsiteY5" fmla="*/ 11 h 10000"/>
              <a:gd name="connsiteX0" fmla="*/ 18 w 10019"/>
              <a:gd name="connsiteY0" fmla="*/ 0 h 10005"/>
              <a:gd name="connsiteX1" fmla="*/ 2854 w 10019"/>
              <a:gd name="connsiteY1" fmla="*/ 5 h 10005"/>
              <a:gd name="connsiteX2" fmla="*/ 4192 w 10019"/>
              <a:gd name="connsiteY2" fmla="*/ 6432 h 10005"/>
              <a:gd name="connsiteX3" fmla="*/ 10019 w 10019"/>
              <a:gd name="connsiteY3" fmla="*/ 9983 h 10005"/>
              <a:gd name="connsiteX4" fmla="*/ 70 w 10019"/>
              <a:gd name="connsiteY4" fmla="*/ 10005 h 10005"/>
              <a:gd name="connsiteX5" fmla="*/ 18 w 10019"/>
              <a:gd name="connsiteY5" fmla="*/ 0 h 10005"/>
              <a:gd name="connsiteX0" fmla="*/ 74 w 10075"/>
              <a:gd name="connsiteY0" fmla="*/ 0 h 9997"/>
              <a:gd name="connsiteX1" fmla="*/ 2910 w 10075"/>
              <a:gd name="connsiteY1" fmla="*/ 5 h 9997"/>
              <a:gd name="connsiteX2" fmla="*/ 4248 w 10075"/>
              <a:gd name="connsiteY2" fmla="*/ 6432 h 9997"/>
              <a:gd name="connsiteX3" fmla="*/ 10075 w 10075"/>
              <a:gd name="connsiteY3" fmla="*/ 9983 h 9997"/>
              <a:gd name="connsiteX4" fmla="*/ 0 w 10075"/>
              <a:gd name="connsiteY4" fmla="*/ 9997 h 9997"/>
              <a:gd name="connsiteX5" fmla="*/ 74 w 10075"/>
              <a:gd name="connsiteY5" fmla="*/ 0 h 9997"/>
              <a:gd name="connsiteX0" fmla="*/ 31 w 10000"/>
              <a:gd name="connsiteY0" fmla="*/ 11 h 9995"/>
              <a:gd name="connsiteX1" fmla="*/ 2888 w 10000"/>
              <a:gd name="connsiteY1" fmla="*/ 0 h 9995"/>
              <a:gd name="connsiteX2" fmla="*/ 4216 w 10000"/>
              <a:gd name="connsiteY2" fmla="*/ 6429 h 9995"/>
              <a:gd name="connsiteX3" fmla="*/ 10000 w 10000"/>
              <a:gd name="connsiteY3" fmla="*/ 9981 h 9995"/>
              <a:gd name="connsiteX4" fmla="*/ 0 w 10000"/>
              <a:gd name="connsiteY4" fmla="*/ 9995 h 9995"/>
              <a:gd name="connsiteX5" fmla="*/ 31 w 10000"/>
              <a:gd name="connsiteY5" fmla="*/ 11 h 9995"/>
              <a:gd name="connsiteX0" fmla="*/ 15 w 10111"/>
              <a:gd name="connsiteY0" fmla="*/ 0 h 10037"/>
              <a:gd name="connsiteX1" fmla="*/ 2999 w 10111"/>
              <a:gd name="connsiteY1" fmla="*/ 37 h 10037"/>
              <a:gd name="connsiteX2" fmla="*/ 4327 w 10111"/>
              <a:gd name="connsiteY2" fmla="*/ 6469 h 10037"/>
              <a:gd name="connsiteX3" fmla="*/ 10111 w 10111"/>
              <a:gd name="connsiteY3" fmla="*/ 10023 h 10037"/>
              <a:gd name="connsiteX4" fmla="*/ 111 w 10111"/>
              <a:gd name="connsiteY4" fmla="*/ 10037 h 10037"/>
              <a:gd name="connsiteX5" fmla="*/ 15 w 10111"/>
              <a:gd name="connsiteY5" fmla="*/ 0 h 1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1" h="10037">
                <a:moveTo>
                  <a:pt x="15" y="0"/>
                </a:moveTo>
                <a:lnTo>
                  <a:pt x="2999" y="37"/>
                </a:lnTo>
                <a:cubicBezTo>
                  <a:pt x="1999" y="37"/>
                  <a:pt x="1201" y="4277"/>
                  <a:pt x="4327" y="6469"/>
                </a:cubicBezTo>
                <a:cubicBezTo>
                  <a:pt x="7454" y="8661"/>
                  <a:pt x="8040" y="9507"/>
                  <a:pt x="10111" y="10023"/>
                </a:cubicBezTo>
                <a:lnTo>
                  <a:pt x="111" y="10037"/>
                </a:lnTo>
                <a:cubicBezTo>
                  <a:pt x="188" y="4988"/>
                  <a:pt x="-64" y="5049"/>
                  <a:pt x="15" y="0"/>
                </a:cubicBezTo>
                <a:close/>
              </a:path>
            </a:pathLst>
          </a:custGeom>
          <a:solidFill>
            <a:srgbClr val="234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F1D9A4-F122-4E54-96D8-F4241469BA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919210"/>
            <a:ext cx="12192732" cy="5340215"/>
          </a:xfrm>
          <a:prstGeom prst="rect">
            <a:avLst/>
          </a:prstGeom>
        </p:spPr>
      </p:pic>
      <p:pic>
        <p:nvPicPr>
          <p:cNvPr id="5" name="Picture 4">
            <a:extLst>
              <a:ext uri="{FF2B5EF4-FFF2-40B4-BE49-F238E27FC236}">
                <a16:creationId xmlns:a16="http://schemas.microsoft.com/office/drawing/2014/main" id="{B9959E18-70FE-4FFD-8884-DE983B4CA9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43411" y="2559571"/>
            <a:ext cx="3496237" cy="797431"/>
          </a:xfrm>
          <a:prstGeom prst="rect">
            <a:avLst/>
          </a:prstGeom>
        </p:spPr>
      </p:pic>
      <p:sp>
        <p:nvSpPr>
          <p:cNvPr id="13" name="Title 12">
            <a:extLst>
              <a:ext uri="{FF2B5EF4-FFF2-40B4-BE49-F238E27FC236}">
                <a16:creationId xmlns:a16="http://schemas.microsoft.com/office/drawing/2014/main" id="{62521B42-7BF7-44B0-8184-BC1AB75C4CE9}"/>
              </a:ext>
            </a:extLst>
          </p:cNvPr>
          <p:cNvSpPr>
            <a:spLocks noGrp="1"/>
          </p:cNvSpPr>
          <p:nvPr>
            <p:ph type="title" hasCustomPrompt="1"/>
          </p:nvPr>
        </p:nvSpPr>
        <p:spPr>
          <a:xfrm>
            <a:off x="5661215" y="3674224"/>
            <a:ext cx="6225985" cy="643791"/>
          </a:xfrm>
        </p:spPr>
        <p:txBody>
          <a:bodyPr/>
          <a:lstStyle>
            <a:lvl1pPr algn="r">
              <a:defRPr sz="4000">
                <a:solidFill>
                  <a:schemeClr val="accent1"/>
                </a:solidFill>
              </a:defRPr>
            </a:lvl1pPr>
          </a:lstStyle>
          <a:p>
            <a:r>
              <a:rPr lang="en-US" dirty="0"/>
              <a:t>Divider slide</a:t>
            </a:r>
          </a:p>
        </p:txBody>
      </p:sp>
      <p:sp>
        <p:nvSpPr>
          <p:cNvPr id="15" name="Text Placeholder 14">
            <a:extLst>
              <a:ext uri="{FF2B5EF4-FFF2-40B4-BE49-F238E27FC236}">
                <a16:creationId xmlns:a16="http://schemas.microsoft.com/office/drawing/2014/main" id="{9B2FEC77-18F9-4385-BC90-3CB9039E9195}"/>
              </a:ext>
            </a:extLst>
          </p:cNvPr>
          <p:cNvSpPr>
            <a:spLocks noGrp="1"/>
          </p:cNvSpPr>
          <p:nvPr>
            <p:ph type="body" sz="quarter" idx="10" hasCustomPrompt="1"/>
          </p:nvPr>
        </p:nvSpPr>
        <p:spPr>
          <a:xfrm>
            <a:off x="5661215" y="4318015"/>
            <a:ext cx="6226175" cy="331788"/>
          </a:xfrm>
        </p:spPr>
        <p:txBody>
          <a:bodyPr/>
          <a:lstStyle>
            <a:lvl1pPr algn="r">
              <a:defRPr/>
            </a:lvl1pPr>
          </a:lstStyle>
          <a:p>
            <a:pPr lvl="0"/>
            <a:r>
              <a:rPr lang="en-US" dirty="0"/>
              <a:t>Subtitle</a:t>
            </a:r>
          </a:p>
        </p:txBody>
      </p:sp>
      <p:sp>
        <p:nvSpPr>
          <p:cNvPr id="14" name="Graphic 2">
            <a:extLst>
              <a:ext uri="{FF2B5EF4-FFF2-40B4-BE49-F238E27FC236}">
                <a16:creationId xmlns:a16="http://schemas.microsoft.com/office/drawing/2014/main" id="{D3E3517D-AE1D-436E-8E23-F6F8F8C8BA36}"/>
              </a:ext>
            </a:extLst>
          </p:cNvPr>
          <p:cNvSpPr/>
          <p:nvPr userDrawn="1"/>
        </p:nvSpPr>
        <p:spPr>
          <a:xfrm rot="10800000" flipH="1">
            <a:off x="13446" y="1653440"/>
            <a:ext cx="4209017" cy="2996363"/>
          </a:xfrm>
          <a:custGeom>
            <a:avLst/>
            <a:gdLst>
              <a:gd name="connsiteX0" fmla="*/ 1142061 w 2169785"/>
              <a:gd name="connsiteY0" fmla="*/ 1361136 h 1544651"/>
              <a:gd name="connsiteX1" fmla="*/ 1126186 w 2169785"/>
              <a:gd name="connsiteY1" fmla="*/ 1258901 h 1544651"/>
              <a:gd name="connsiteX2" fmla="*/ 1023951 w 2169785"/>
              <a:gd name="connsiteY2" fmla="*/ 1274776 h 1544651"/>
              <a:gd name="connsiteX3" fmla="*/ 1017601 w 2169785"/>
              <a:gd name="connsiteY3" fmla="*/ 1284936 h 1544651"/>
              <a:gd name="connsiteX4" fmla="*/ 637871 w 2169785"/>
              <a:gd name="connsiteY4" fmla="*/ 1116661 h 1544651"/>
              <a:gd name="connsiteX5" fmla="*/ 613106 w 2169785"/>
              <a:gd name="connsiteY5" fmla="*/ 1032206 h 1544651"/>
              <a:gd name="connsiteX6" fmla="*/ 512776 w 2169785"/>
              <a:gd name="connsiteY6" fmla="*/ 1048081 h 1544651"/>
              <a:gd name="connsiteX7" fmla="*/ 510236 w 2169785"/>
              <a:gd name="connsiteY7" fmla="*/ 1051256 h 1544651"/>
              <a:gd name="connsiteX8" fmla="*/ 219406 w 2169785"/>
              <a:gd name="connsiteY8" fmla="*/ 882346 h 1544651"/>
              <a:gd name="connsiteX9" fmla="*/ 228296 w 2169785"/>
              <a:gd name="connsiteY9" fmla="*/ 813766 h 1544651"/>
              <a:gd name="connsiteX10" fmla="*/ 836626 w 2169785"/>
              <a:gd name="connsiteY10" fmla="*/ 651206 h 1544651"/>
              <a:gd name="connsiteX11" fmla="*/ 862661 w 2169785"/>
              <a:gd name="connsiteY11" fmla="*/ 687401 h 1544651"/>
              <a:gd name="connsiteX12" fmla="*/ 962991 w 2169785"/>
              <a:gd name="connsiteY12" fmla="*/ 671526 h 1544651"/>
              <a:gd name="connsiteX13" fmla="*/ 966166 w 2169785"/>
              <a:gd name="connsiteY13" fmla="*/ 666446 h 1544651"/>
              <a:gd name="connsiteX14" fmla="*/ 1141426 w 2169785"/>
              <a:gd name="connsiteY14" fmla="*/ 761696 h 1544651"/>
              <a:gd name="connsiteX15" fmla="*/ 1164286 w 2169785"/>
              <a:gd name="connsiteY15" fmla="*/ 849961 h 1544651"/>
              <a:gd name="connsiteX16" fmla="*/ 1264616 w 2169785"/>
              <a:gd name="connsiteY16" fmla="*/ 834086 h 1544651"/>
              <a:gd name="connsiteX17" fmla="*/ 1274776 w 2169785"/>
              <a:gd name="connsiteY17" fmla="*/ 814401 h 1544651"/>
              <a:gd name="connsiteX18" fmla="*/ 1500836 w 2169785"/>
              <a:gd name="connsiteY18" fmla="*/ 850596 h 1544651"/>
              <a:gd name="connsiteX19" fmla="*/ 1502106 w 2169785"/>
              <a:gd name="connsiteY19" fmla="*/ 865836 h 1544651"/>
              <a:gd name="connsiteX20" fmla="*/ 1564336 w 2169785"/>
              <a:gd name="connsiteY20" fmla="*/ 903301 h 1544651"/>
              <a:gd name="connsiteX21" fmla="*/ 1579576 w 2169785"/>
              <a:gd name="connsiteY21" fmla="*/ 896951 h 1544651"/>
              <a:gd name="connsiteX22" fmla="*/ 1683716 w 2169785"/>
              <a:gd name="connsiteY22" fmla="*/ 1046811 h 1544651"/>
              <a:gd name="connsiteX23" fmla="*/ 1665301 w 2169785"/>
              <a:gd name="connsiteY23" fmla="*/ 1099516 h 1544651"/>
              <a:gd name="connsiteX24" fmla="*/ 1707846 w 2169785"/>
              <a:gd name="connsiteY24" fmla="*/ 1138251 h 1544651"/>
              <a:gd name="connsiteX25" fmla="*/ 1712291 w 2169785"/>
              <a:gd name="connsiteY25" fmla="*/ 1138886 h 1544651"/>
              <a:gd name="connsiteX26" fmla="*/ 1727531 w 2169785"/>
              <a:gd name="connsiteY26" fmla="*/ 1137616 h 1544651"/>
              <a:gd name="connsiteX27" fmla="*/ 1761186 w 2169785"/>
              <a:gd name="connsiteY27" fmla="*/ 1110311 h 1544651"/>
              <a:gd name="connsiteX28" fmla="*/ 1763091 w 2169785"/>
              <a:gd name="connsiteY28" fmla="*/ 1105866 h 1544651"/>
              <a:gd name="connsiteX29" fmla="*/ 1764996 w 2169785"/>
              <a:gd name="connsiteY29" fmla="*/ 1074751 h 1544651"/>
              <a:gd name="connsiteX30" fmla="*/ 1763726 w 2169785"/>
              <a:gd name="connsiteY30" fmla="*/ 1070306 h 1544651"/>
              <a:gd name="connsiteX31" fmla="*/ 1881201 w 2169785"/>
              <a:gd name="connsiteY31" fmla="*/ 1023951 h 1544651"/>
              <a:gd name="connsiteX32" fmla="*/ 1909776 w 2169785"/>
              <a:gd name="connsiteY32" fmla="*/ 1037286 h 1544651"/>
              <a:gd name="connsiteX33" fmla="*/ 1928191 w 2169785"/>
              <a:gd name="connsiteY33" fmla="*/ 1006806 h 1544651"/>
              <a:gd name="connsiteX34" fmla="*/ 1897711 w 2169785"/>
              <a:gd name="connsiteY34" fmla="*/ 988391 h 1544651"/>
              <a:gd name="connsiteX35" fmla="*/ 1879296 w 2169785"/>
              <a:gd name="connsiteY35" fmla="*/ 1018871 h 1544651"/>
              <a:gd name="connsiteX36" fmla="*/ 1879931 w 2169785"/>
              <a:gd name="connsiteY36" fmla="*/ 1020141 h 1544651"/>
              <a:gd name="connsiteX37" fmla="*/ 1762456 w 2169785"/>
              <a:gd name="connsiteY37" fmla="*/ 1066496 h 1544651"/>
              <a:gd name="connsiteX38" fmla="*/ 1703401 w 2169785"/>
              <a:gd name="connsiteY38" fmla="*/ 1037921 h 1544651"/>
              <a:gd name="connsiteX39" fmla="*/ 1688161 w 2169785"/>
              <a:gd name="connsiteY39" fmla="*/ 1044271 h 1544651"/>
              <a:gd name="connsiteX40" fmla="*/ 1584021 w 2169785"/>
              <a:gd name="connsiteY40" fmla="*/ 894411 h 1544651"/>
              <a:gd name="connsiteX41" fmla="*/ 1604341 w 2169785"/>
              <a:gd name="connsiteY41" fmla="*/ 857581 h 1544651"/>
              <a:gd name="connsiteX42" fmla="*/ 1721181 w 2169785"/>
              <a:gd name="connsiteY42" fmla="*/ 860756 h 1544651"/>
              <a:gd name="connsiteX43" fmla="*/ 1721816 w 2169785"/>
              <a:gd name="connsiteY43" fmla="*/ 865201 h 1544651"/>
              <a:gd name="connsiteX44" fmla="*/ 1752296 w 2169785"/>
              <a:gd name="connsiteY44" fmla="*/ 883616 h 1544651"/>
              <a:gd name="connsiteX45" fmla="*/ 1770711 w 2169785"/>
              <a:gd name="connsiteY45" fmla="*/ 853136 h 1544651"/>
              <a:gd name="connsiteX46" fmla="*/ 1740231 w 2169785"/>
              <a:gd name="connsiteY46" fmla="*/ 834721 h 1544651"/>
              <a:gd name="connsiteX47" fmla="*/ 1721181 w 2169785"/>
              <a:gd name="connsiteY47" fmla="*/ 856311 h 1544651"/>
              <a:gd name="connsiteX48" fmla="*/ 1604341 w 2169785"/>
              <a:gd name="connsiteY48" fmla="*/ 853136 h 1544651"/>
              <a:gd name="connsiteX49" fmla="*/ 1603071 w 2169785"/>
              <a:gd name="connsiteY49" fmla="*/ 841706 h 1544651"/>
              <a:gd name="connsiteX50" fmla="*/ 1592276 w 2169785"/>
              <a:gd name="connsiteY50" fmla="*/ 820751 h 1544651"/>
              <a:gd name="connsiteX51" fmla="*/ 1728801 w 2169785"/>
              <a:gd name="connsiteY51" fmla="*/ 694386 h 1544651"/>
              <a:gd name="connsiteX52" fmla="*/ 1777061 w 2169785"/>
              <a:gd name="connsiteY52" fmla="*/ 707721 h 1544651"/>
              <a:gd name="connsiteX53" fmla="*/ 1814526 w 2169785"/>
              <a:gd name="connsiteY53" fmla="*/ 670891 h 1544651"/>
              <a:gd name="connsiteX54" fmla="*/ 1977721 w 2169785"/>
              <a:gd name="connsiteY54" fmla="*/ 705181 h 1544651"/>
              <a:gd name="connsiteX55" fmla="*/ 1978356 w 2169785"/>
              <a:gd name="connsiteY55" fmla="*/ 725501 h 1544651"/>
              <a:gd name="connsiteX56" fmla="*/ 2040586 w 2169785"/>
              <a:gd name="connsiteY56" fmla="*/ 762966 h 1544651"/>
              <a:gd name="connsiteX57" fmla="*/ 2073606 w 2169785"/>
              <a:gd name="connsiteY57" fmla="*/ 736931 h 1544651"/>
              <a:gd name="connsiteX58" fmla="*/ 2123136 w 2169785"/>
              <a:gd name="connsiteY58" fmla="*/ 774396 h 1544651"/>
              <a:gd name="connsiteX59" fmla="*/ 2119961 w 2169785"/>
              <a:gd name="connsiteY59" fmla="*/ 794081 h 1544651"/>
              <a:gd name="connsiteX60" fmla="*/ 2150441 w 2169785"/>
              <a:gd name="connsiteY60" fmla="*/ 812496 h 1544651"/>
              <a:gd name="connsiteX61" fmla="*/ 2168856 w 2169785"/>
              <a:gd name="connsiteY61" fmla="*/ 782016 h 1544651"/>
              <a:gd name="connsiteX62" fmla="*/ 2138376 w 2169785"/>
              <a:gd name="connsiteY62" fmla="*/ 763601 h 1544651"/>
              <a:gd name="connsiteX63" fmla="*/ 2125676 w 2169785"/>
              <a:gd name="connsiteY63" fmla="*/ 771221 h 1544651"/>
              <a:gd name="connsiteX64" fmla="*/ 2075511 w 2169785"/>
              <a:gd name="connsiteY64" fmla="*/ 733121 h 1544651"/>
              <a:gd name="connsiteX65" fmla="*/ 2078051 w 2169785"/>
              <a:gd name="connsiteY65" fmla="*/ 701371 h 1544651"/>
              <a:gd name="connsiteX66" fmla="*/ 2059636 w 2169785"/>
              <a:gd name="connsiteY66" fmla="*/ 673431 h 1544651"/>
              <a:gd name="connsiteX67" fmla="*/ 2086941 w 2169785"/>
              <a:gd name="connsiteY67" fmla="*/ 608661 h 1544651"/>
              <a:gd name="connsiteX68" fmla="*/ 2100911 w 2169785"/>
              <a:gd name="connsiteY68" fmla="*/ 609296 h 1544651"/>
              <a:gd name="connsiteX69" fmla="*/ 2119326 w 2169785"/>
              <a:gd name="connsiteY69" fmla="*/ 578816 h 1544651"/>
              <a:gd name="connsiteX70" fmla="*/ 2088846 w 2169785"/>
              <a:gd name="connsiteY70" fmla="*/ 560401 h 1544651"/>
              <a:gd name="connsiteX71" fmla="*/ 2070431 w 2169785"/>
              <a:gd name="connsiteY71" fmla="*/ 590881 h 1544651"/>
              <a:gd name="connsiteX72" fmla="*/ 2083131 w 2169785"/>
              <a:gd name="connsiteY72" fmla="*/ 607391 h 1544651"/>
              <a:gd name="connsiteX73" fmla="*/ 2056461 w 2169785"/>
              <a:gd name="connsiteY73" fmla="*/ 670891 h 1544651"/>
              <a:gd name="connsiteX74" fmla="*/ 2016456 w 2169785"/>
              <a:gd name="connsiteY74" fmla="*/ 663906 h 1544651"/>
              <a:gd name="connsiteX75" fmla="*/ 1978991 w 2169785"/>
              <a:gd name="connsiteY75" fmla="*/ 700736 h 1544651"/>
              <a:gd name="connsiteX76" fmla="*/ 1815796 w 2169785"/>
              <a:gd name="connsiteY76" fmla="*/ 666446 h 1544651"/>
              <a:gd name="connsiteX77" fmla="*/ 1815161 w 2169785"/>
              <a:gd name="connsiteY77" fmla="*/ 646126 h 1544651"/>
              <a:gd name="connsiteX78" fmla="*/ 1752931 w 2169785"/>
              <a:gd name="connsiteY78" fmla="*/ 608661 h 1544651"/>
              <a:gd name="connsiteX79" fmla="*/ 1715466 w 2169785"/>
              <a:gd name="connsiteY79" fmla="*/ 670891 h 1544651"/>
              <a:gd name="connsiteX80" fmla="*/ 1726261 w 2169785"/>
              <a:gd name="connsiteY80" fmla="*/ 691846 h 1544651"/>
              <a:gd name="connsiteX81" fmla="*/ 1589736 w 2169785"/>
              <a:gd name="connsiteY81" fmla="*/ 818211 h 1544651"/>
              <a:gd name="connsiteX82" fmla="*/ 1541476 w 2169785"/>
              <a:gd name="connsiteY82" fmla="*/ 804876 h 1544651"/>
              <a:gd name="connsiteX83" fmla="*/ 1503376 w 2169785"/>
              <a:gd name="connsiteY83" fmla="*/ 844246 h 1544651"/>
              <a:gd name="connsiteX84" fmla="*/ 1278586 w 2169785"/>
              <a:gd name="connsiteY84" fmla="*/ 808051 h 1544651"/>
              <a:gd name="connsiteX85" fmla="*/ 1273506 w 2169785"/>
              <a:gd name="connsiteY85" fmla="*/ 761061 h 1544651"/>
              <a:gd name="connsiteX86" fmla="*/ 1270331 w 2169785"/>
              <a:gd name="connsiteY86" fmla="*/ 755346 h 1544651"/>
              <a:gd name="connsiteX87" fmla="*/ 1250646 w 2169785"/>
              <a:gd name="connsiteY87" fmla="*/ 734391 h 1544651"/>
              <a:gd name="connsiteX88" fmla="*/ 1150316 w 2169785"/>
              <a:gd name="connsiteY88" fmla="*/ 750266 h 1544651"/>
              <a:gd name="connsiteX89" fmla="*/ 1146506 w 2169785"/>
              <a:gd name="connsiteY89" fmla="*/ 756616 h 1544651"/>
              <a:gd name="connsiteX90" fmla="*/ 971246 w 2169785"/>
              <a:gd name="connsiteY90" fmla="*/ 661366 h 1544651"/>
              <a:gd name="connsiteX91" fmla="*/ 949021 w 2169785"/>
              <a:gd name="connsiteY91" fmla="*/ 571831 h 1544651"/>
              <a:gd name="connsiteX92" fmla="*/ 936956 w 2169785"/>
              <a:gd name="connsiteY92" fmla="*/ 564846 h 1544651"/>
              <a:gd name="connsiteX93" fmla="*/ 1051256 w 2169785"/>
              <a:gd name="connsiteY93" fmla="*/ 287986 h 1544651"/>
              <a:gd name="connsiteX94" fmla="*/ 1102691 w 2169785"/>
              <a:gd name="connsiteY94" fmla="*/ 271476 h 1544651"/>
              <a:gd name="connsiteX95" fmla="*/ 1092531 w 2169785"/>
              <a:gd name="connsiteY95" fmla="*/ 207341 h 1544651"/>
              <a:gd name="connsiteX96" fmla="*/ 1028396 w 2169785"/>
              <a:gd name="connsiteY96" fmla="*/ 217501 h 1544651"/>
              <a:gd name="connsiteX97" fmla="*/ 1038556 w 2169785"/>
              <a:gd name="connsiteY97" fmla="*/ 281636 h 1544651"/>
              <a:gd name="connsiteX98" fmla="*/ 1044906 w 2169785"/>
              <a:gd name="connsiteY98" fmla="*/ 285446 h 1544651"/>
              <a:gd name="connsiteX99" fmla="*/ 930606 w 2169785"/>
              <a:gd name="connsiteY99" fmla="*/ 562306 h 1544651"/>
              <a:gd name="connsiteX100" fmla="*/ 895046 w 2169785"/>
              <a:gd name="connsiteY100" fmla="*/ 559131 h 1544651"/>
              <a:gd name="connsiteX101" fmla="*/ 862026 w 2169785"/>
              <a:gd name="connsiteY101" fmla="*/ 395936 h 1544651"/>
              <a:gd name="connsiteX102" fmla="*/ 902666 w 2169785"/>
              <a:gd name="connsiteY102" fmla="*/ 368631 h 1544651"/>
              <a:gd name="connsiteX103" fmla="*/ 886791 w 2169785"/>
              <a:gd name="connsiteY103" fmla="*/ 268301 h 1544651"/>
              <a:gd name="connsiteX104" fmla="*/ 800431 w 2169785"/>
              <a:gd name="connsiteY104" fmla="*/ 269571 h 1544651"/>
              <a:gd name="connsiteX105" fmla="*/ 693116 w 2169785"/>
              <a:gd name="connsiteY105" fmla="*/ 144476 h 1544651"/>
              <a:gd name="connsiteX106" fmla="*/ 698196 w 2169785"/>
              <a:gd name="connsiteY106" fmla="*/ 138761 h 1544651"/>
              <a:gd name="connsiteX107" fmla="*/ 688036 w 2169785"/>
              <a:gd name="connsiteY107" fmla="*/ 74626 h 1544651"/>
              <a:gd name="connsiteX108" fmla="*/ 623901 w 2169785"/>
              <a:gd name="connsiteY108" fmla="*/ 84786 h 1544651"/>
              <a:gd name="connsiteX109" fmla="*/ 634061 w 2169785"/>
              <a:gd name="connsiteY109" fmla="*/ 148921 h 1544651"/>
              <a:gd name="connsiteX110" fmla="*/ 688036 w 2169785"/>
              <a:gd name="connsiteY110" fmla="*/ 148921 h 1544651"/>
              <a:gd name="connsiteX111" fmla="*/ 795351 w 2169785"/>
              <a:gd name="connsiteY111" fmla="*/ 274016 h 1544651"/>
              <a:gd name="connsiteX112" fmla="*/ 786461 w 2169785"/>
              <a:gd name="connsiteY112" fmla="*/ 284176 h 1544651"/>
              <a:gd name="connsiteX113" fmla="*/ 802336 w 2169785"/>
              <a:gd name="connsiteY113" fmla="*/ 384506 h 1544651"/>
              <a:gd name="connsiteX114" fmla="*/ 855676 w 2169785"/>
              <a:gd name="connsiteY114" fmla="*/ 397206 h 1544651"/>
              <a:gd name="connsiteX115" fmla="*/ 888696 w 2169785"/>
              <a:gd name="connsiteY115" fmla="*/ 560401 h 1544651"/>
              <a:gd name="connsiteX116" fmla="*/ 848056 w 2169785"/>
              <a:gd name="connsiteY116" fmla="*/ 587706 h 1544651"/>
              <a:gd name="connsiteX117" fmla="*/ 835991 w 2169785"/>
              <a:gd name="connsiteY117" fmla="*/ 645491 h 1544651"/>
              <a:gd name="connsiteX118" fmla="*/ 227661 w 2169785"/>
              <a:gd name="connsiteY118" fmla="*/ 808051 h 1544651"/>
              <a:gd name="connsiteX119" fmla="*/ 191466 w 2169785"/>
              <a:gd name="connsiteY119" fmla="*/ 757251 h 1544651"/>
              <a:gd name="connsiteX120" fmla="*/ 137491 w 2169785"/>
              <a:gd name="connsiteY120" fmla="*/ 738836 h 1544651"/>
              <a:gd name="connsiteX121" fmla="*/ 138761 w 2169785"/>
              <a:gd name="connsiteY121" fmla="*/ 383871 h 1544651"/>
              <a:gd name="connsiteX122" fmla="*/ 194006 w 2169785"/>
              <a:gd name="connsiteY122" fmla="*/ 354661 h 1544651"/>
              <a:gd name="connsiteX123" fmla="*/ 204166 w 2169785"/>
              <a:gd name="connsiteY123" fmla="*/ 334341 h 1544651"/>
              <a:gd name="connsiteX124" fmla="*/ 408636 w 2169785"/>
              <a:gd name="connsiteY124" fmla="*/ 389586 h 1544651"/>
              <a:gd name="connsiteX125" fmla="*/ 426416 w 2169785"/>
              <a:gd name="connsiteY125" fmla="*/ 435306 h 1544651"/>
              <a:gd name="connsiteX126" fmla="*/ 490551 w 2169785"/>
              <a:gd name="connsiteY126" fmla="*/ 425146 h 1544651"/>
              <a:gd name="connsiteX127" fmla="*/ 480391 w 2169785"/>
              <a:gd name="connsiteY127" fmla="*/ 361011 h 1544651"/>
              <a:gd name="connsiteX128" fmla="*/ 416256 w 2169785"/>
              <a:gd name="connsiteY128" fmla="*/ 371171 h 1544651"/>
              <a:gd name="connsiteX129" fmla="*/ 409906 w 2169785"/>
              <a:gd name="connsiteY129" fmla="*/ 383236 h 1544651"/>
              <a:gd name="connsiteX130" fmla="*/ 205436 w 2169785"/>
              <a:gd name="connsiteY130" fmla="*/ 327991 h 1544651"/>
              <a:gd name="connsiteX131" fmla="*/ 177496 w 2169785"/>
              <a:gd name="connsiteY131" fmla="*/ 254331 h 1544651"/>
              <a:gd name="connsiteX132" fmla="*/ 115266 w 2169785"/>
              <a:gd name="connsiteY132" fmla="*/ 243536 h 1544651"/>
              <a:gd name="connsiteX133" fmla="*/ 63196 w 2169785"/>
              <a:gd name="connsiteY133" fmla="*/ 87961 h 1544651"/>
              <a:gd name="connsiteX134" fmla="*/ 82881 w 2169785"/>
              <a:gd name="connsiteY134" fmla="*/ 72721 h 1544651"/>
              <a:gd name="connsiteX135" fmla="*/ 72721 w 2169785"/>
              <a:gd name="connsiteY135" fmla="*/ 8586 h 1544651"/>
              <a:gd name="connsiteX136" fmla="*/ 8586 w 2169785"/>
              <a:gd name="connsiteY136" fmla="*/ 18746 h 1544651"/>
              <a:gd name="connsiteX137" fmla="*/ 18746 w 2169785"/>
              <a:gd name="connsiteY137" fmla="*/ 82881 h 1544651"/>
              <a:gd name="connsiteX138" fmla="*/ 56846 w 2169785"/>
              <a:gd name="connsiteY138" fmla="*/ 90501 h 1544651"/>
              <a:gd name="connsiteX139" fmla="*/ 108916 w 2169785"/>
              <a:gd name="connsiteY139" fmla="*/ 246076 h 1544651"/>
              <a:gd name="connsiteX140" fmla="*/ 76531 w 2169785"/>
              <a:gd name="connsiteY140" fmla="*/ 270841 h 1544651"/>
              <a:gd name="connsiteX141" fmla="*/ 92406 w 2169785"/>
              <a:gd name="connsiteY141" fmla="*/ 371171 h 1544651"/>
              <a:gd name="connsiteX142" fmla="*/ 131141 w 2169785"/>
              <a:gd name="connsiteY142" fmla="*/ 385141 h 1544651"/>
              <a:gd name="connsiteX143" fmla="*/ 129871 w 2169785"/>
              <a:gd name="connsiteY143" fmla="*/ 740106 h 1544651"/>
              <a:gd name="connsiteX144" fmla="*/ 53671 w 2169785"/>
              <a:gd name="connsiteY144" fmla="*/ 780746 h 1544651"/>
              <a:gd name="connsiteX145" fmla="*/ 75261 w 2169785"/>
              <a:gd name="connsiteY145" fmla="*/ 917906 h 1544651"/>
              <a:gd name="connsiteX146" fmla="*/ 212421 w 2169785"/>
              <a:gd name="connsiteY146" fmla="*/ 896316 h 1544651"/>
              <a:gd name="connsiteX147" fmla="*/ 216231 w 2169785"/>
              <a:gd name="connsiteY147" fmla="*/ 890601 h 1544651"/>
              <a:gd name="connsiteX148" fmla="*/ 507061 w 2169785"/>
              <a:gd name="connsiteY148" fmla="*/ 1059511 h 1544651"/>
              <a:gd name="connsiteX149" fmla="*/ 500711 w 2169785"/>
              <a:gd name="connsiteY149" fmla="*/ 1109676 h 1544651"/>
              <a:gd name="connsiteX150" fmla="*/ 202896 w 2169785"/>
              <a:gd name="connsiteY150" fmla="*/ 1217626 h 1544651"/>
              <a:gd name="connsiteX151" fmla="*/ 171781 w 2169785"/>
              <a:gd name="connsiteY151" fmla="*/ 1196671 h 1544651"/>
              <a:gd name="connsiteX152" fmla="*/ 133681 w 2169785"/>
              <a:gd name="connsiteY152" fmla="*/ 1231596 h 1544651"/>
              <a:gd name="connsiteX153" fmla="*/ 168606 w 2169785"/>
              <a:gd name="connsiteY153" fmla="*/ 1269696 h 1544651"/>
              <a:gd name="connsiteX154" fmla="*/ 206706 w 2169785"/>
              <a:gd name="connsiteY154" fmla="*/ 1234771 h 1544651"/>
              <a:gd name="connsiteX155" fmla="*/ 205436 w 2169785"/>
              <a:gd name="connsiteY155" fmla="*/ 1223976 h 1544651"/>
              <a:gd name="connsiteX156" fmla="*/ 503251 w 2169785"/>
              <a:gd name="connsiteY156" fmla="*/ 1116026 h 1544651"/>
              <a:gd name="connsiteX157" fmla="*/ 528651 w 2169785"/>
              <a:gd name="connsiteY157" fmla="*/ 1150316 h 1544651"/>
              <a:gd name="connsiteX158" fmla="*/ 571831 w 2169785"/>
              <a:gd name="connsiteY158" fmla="*/ 1164286 h 1544651"/>
              <a:gd name="connsiteX159" fmla="*/ 568021 w 2169785"/>
              <a:gd name="connsiteY159" fmla="*/ 1259536 h 1544651"/>
              <a:gd name="connsiteX160" fmla="*/ 533731 w 2169785"/>
              <a:gd name="connsiteY160" fmla="*/ 1294461 h 1544651"/>
              <a:gd name="connsiteX161" fmla="*/ 568656 w 2169785"/>
              <a:gd name="connsiteY161" fmla="*/ 1332561 h 1544651"/>
              <a:gd name="connsiteX162" fmla="*/ 606756 w 2169785"/>
              <a:gd name="connsiteY162" fmla="*/ 1297636 h 1544651"/>
              <a:gd name="connsiteX163" fmla="*/ 575006 w 2169785"/>
              <a:gd name="connsiteY163" fmla="*/ 1260171 h 1544651"/>
              <a:gd name="connsiteX164" fmla="*/ 578816 w 2169785"/>
              <a:gd name="connsiteY164" fmla="*/ 1164286 h 1544651"/>
              <a:gd name="connsiteX165" fmla="*/ 628981 w 2169785"/>
              <a:gd name="connsiteY165" fmla="*/ 1135076 h 1544651"/>
              <a:gd name="connsiteX166" fmla="*/ 635331 w 2169785"/>
              <a:gd name="connsiteY166" fmla="*/ 1124916 h 1544651"/>
              <a:gd name="connsiteX167" fmla="*/ 1015061 w 2169785"/>
              <a:gd name="connsiteY167" fmla="*/ 1293191 h 1544651"/>
              <a:gd name="connsiteX168" fmla="*/ 1040461 w 2169785"/>
              <a:gd name="connsiteY168" fmla="*/ 1378916 h 1544651"/>
              <a:gd name="connsiteX169" fmla="*/ 1126186 w 2169785"/>
              <a:gd name="connsiteY169" fmla="*/ 1379551 h 1544651"/>
              <a:gd name="connsiteX170" fmla="*/ 1255726 w 2169785"/>
              <a:gd name="connsiteY170" fmla="*/ 1544651 h 1544651"/>
              <a:gd name="connsiteX171" fmla="*/ 1263981 w 2169785"/>
              <a:gd name="connsiteY171" fmla="*/ 1544651 h 1544651"/>
              <a:gd name="connsiteX172" fmla="*/ 1131266 w 2169785"/>
              <a:gd name="connsiteY172" fmla="*/ 1375106 h 1544651"/>
              <a:gd name="connsiteX173" fmla="*/ 1142061 w 2169785"/>
              <a:gd name="connsiteY173" fmla="*/ 1361136 h 154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169785" h="1544651">
                <a:moveTo>
                  <a:pt x="1142061" y="1361136"/>
                </a:moveTo>
                <a:cubicBezTo>
                  <a:pt x="1165556" y="1328116"/>
                  <a:pt x="1158571" y="1282396"/>
                  <a:pt x="1126186" y="1258901"/>
                </a:cubicBezTo>
                <a:cubicBezTo>
                  <a:pt x="1093166" y="1234771"/>
                  <a:pt x="1047446" y="1242391"/>
                  <a:pt x="1023951" y="1274776"/>
                </a:cubicBezTo>
                <a:cubicBezTo>
                  <a:pt x="1021411" y="1277951"/>
                  <a:pt x="1019506" y="1281761"/>
                  <a:pt x="1017601" y="1284936"/>
                </a:cubicBezTo>
                <a:lnTo>
                  <a:pt x="637871" y="1116661"/>
                </a:lnTo>
                <a:cubicBezTo>
                  <a:pt x="649301" y="1086816"/>
                  <a:pt x="640411" y="1051891"/>
                  <a:pt x="613106" y="1032206"/>
                </a:cubicBezTo>
                <a:cubicBezTo>
                  <a:pt x="580721" y="1008711"/>
                  <a:pt x="536271" y="1015696"/>
                  <a:pt x="512776" y="1048081"/>
                </a:cubicBezTo>
                <a:cubicBezTo>
                  <a:pt x="512141" y="1049351"/>
                  <a:pt x="510871" y="1050621"/>
                  <a:pt x="510236" y="1051256"/>
                </a:cubicBezTo>
                <a:lnTo>
                  <a:pt x="219406" y="882346"/>
                </a:lnTo>
                <a:cubicBezTo>
                  <a:pt x="230836" y="860756"/>
                  <a:pt x="234011" y="836626"/>
                  <a:pt x="228296" y="813766"/>
                </a:cubicBezTo>
                <a:lnTo>
                  <a:pt x="836626" y="651206"/>
                </a:lnTo>
                <a:cubicBezTo>
                  <a:pt x="841071" y="665176"/>
                  <a:pt x="849961" y="678511"/>
                  <a:pt x="862661" y="687401"/>
                </a:cubicBezTo>
                <a:cubicBezTo>
                  <a:pt x="895046" y="710896"/>
                  <a:pt x="939496" y="703911"/>
                  <a:pt x="962991" y="671526"/>
                </a:cubicBezTo>
                <a:cubicBezTo>
                  <a:pt x="964261" y="669621"/>
                  <a:pt x="965531" y="668351"/>
                  <a:pt x="966166" y="666446"/>
                </a:cubicBezTo>
                <a:lnTo>
                  <a:pt x="1141426" y="761696"/>
                </a:lnTo>
                <a:cubicBezTo>
                  <a:pt x="1126821" y="792176"/>
                  <a:pt x="1135711" y="829641"/>
                  <a:pt x="1164286" y="849961"/>
                </a:cubicBezTo>
                <a:cubicBezTo>
                  <a:pt x="1196671" y="873456"/>
                  <a:pt x="1241121" y="866471"/>
                  <a:pt x="1264616" y="834086"/>
                </a:cubicBezTo>
                <a:cubicBezTo>
                  <a:pt x="1269061" y="827736"/>
                  <a:pt x="1272236" y="821386"/>
                  <a:pt x="1274776" y="814401"/>
                </a:cubicBezTo>
                <a:lnTo>
                  <a:pt x="1500836" y="850596"/>
                </a:lnTo>
                <a:cubicBezTo>
                  <a:pt x="1500201" y="855676"/>
                  <a:pt x="1500836" y="860756"/>
                  <a:pt x="1502106" y="865836"/>
                </a:cubicBezTo>
                <a:cubicBezTo>
                  <a:pt x="1509091" y="893141"/>
                  <a:pt x="1536396" y="910286"/>
                  <a:pt x="1564336" y="903301"/>
                </a:cubicBezTo>
                <a:cubicBezTo>
                  <a:pt x="1570051" y="902031"/>
                  <a:pt x="1575131" y="899491"/>
                  <a:pt x="1579576" y="896951"/>
                </a:cubicBezTo>
                <a:lnTo>
                  <a:pt x="1683716" y="1046811"/>
                </a:lnTo>
                <a:cubicBezTo>
                  <a:pt x="1667841" y="1058876"/>
                  <a:pt x="1660221" y="1079196"/>
                  <a:pt x="1665301" y="1099516"/>
                </a:cubicBezTo>
                <a:cubicBezTo>
                  <a:pt x="1670381" y="1120471"/>
                  <a:pt x="1687526" y="1135076"/>
                  <a:pt x="1707846" y="1138251"/>
                </a:cubicBezTo>
                <a:lnTo>
                  <a:pt x="1712291" y="1138886"/>
                </a:lnTo>
                <a:cubicBezTo>
                  <a:pt x="1717371" y="1138886"/>
                  <a:pt x="1722451" y="1138886"/>
                  <a:pt x="1727531" y="1137616"/>
                </a:cubicBezTo>
                <a:cubicBezTo>
                  <a:pt x="1742771" y="1133806"/>
                  <a:pt x="1754836" y="1123646"/>
                  <a:pt x="1761186" y="1110311"/>
                </a:cubicBezTo>
                <a:lnTo>
                  <a:pt x="1763091" y="1105866"/>
                </a:lnTo>
                <a:cubicBezTo>
                  <a:pt x="1766901" y="1096341"/>
                  <a:pt x="1767536" y="1085546"/>
                  <a:pt x="1764996" y="1074751"/>
                </a:cubicBezTo>
                <a:cubicBezTo>
                  <a:pt x="1764361" y="1073481"/>
                  <a:pt x="1764361" y="1071576"/>
                  <a:pt x="1763726" y="1070306"/>
                </a:cubicBezTo>
                <a:lnTo>
                  <a:pt x="1881201" y="1023951"/>
                </a:lnTo>
                <a:cubicBezTo>
                  <a:pt x="1886281" y="1034111"/>
                  <a:pt x="1898346" y="1039826"/>
                  <a:pt x="1909776" y="1037286"/>
                </a:cubicBezTo>
                <a:cubicBezTo>
                  <a:pt x="1923111" y="1034111"/>
                  <a:pt x="1932001" y="1020141"/>
                  <a:pt x="1928191" y="1006806"/>
                </a:cubicBezTo>
                <a:cubicBezTo>
                  <a:pt x="1925016" y="993471"/>
                  <a:pt x="1911046" y="984581"/>
                  <a:pt x="1897711" y="988391"/>
                </a:cubicBezTo>
                <a:cubicBezTo>
                  <a:pt x="1883741" y="991566"/>
                  <a:pt x="1875486" y="1005536"/>
                  <a:pt x="1879296" y="1018871"/>
                </a:cubicBezTo>
                <a:cubicBezTo>
                  <a:pt x="1879296" y="1019506"/>
                  <a:pt x="1879296" y="1019506"/>
                  <a:pt x="1879931" y="1020141"/>
                </a:cubicBezTo>
                <a:lnTo>
                  <a:pt x="1762456" y="1066496"/>
                </a:lnTo>
                <a:cubicBezTo>
                  <a:pt x="1752296" y="1044271"/>
                  <a:pt x="1728166" y="1031571"/>
                  <a:pt x="1703401" y="1037921"/>
                </a:cubicBezTo>
                <a:cubicBezTo>
                  <a:pt x="1697686" y="1039191"/>
                  <a:pt x="1692606" y="1041731"/>
                  <a:pt x="1688161" y="1044271"/>
                </a:cubicBezTo>
                <a:lnTo>
                  <a:pt x="1584021" y="894411"/>
                </a:lnTo>
                <a:cubicBezTo>
                  <a:pt x="1595451" y="885521"/>
                  <a:pt x="1603071" y="872186"/>
                  <a:pt x="1604341" y="857581"/>
                </a:cubicBezTo>
                <a:lnTo>
                  <a:pt x="1721181" y="860756"/>
                </a:lnTo>
                <a:cubicBezTo>
                  <a:pt x="1721181" y="862026"/>
                  <a:pt x="1721181" y="863931"/>
                  <a:pt x="1721816" y="865201"/>
                </a:cubicBezTo>
                <a:cubicBezTo>
                  <a:pt x="1724991" y="879171"/>
                  <a:pt x="1738961" y="887426"/>
                  <a:pt x="1752296" y="883616"/>
                </a:cubicBezTo>
                <a:cubicBezTo>
                  <a:pt x="1765631" y="880441"/>
                  <a:pt x="1774521" y="866471"/>
                  <a:pt x="1770711" y="853136"/>
                </a:cubicBezTo>
                <a:cubicBezTo>
                  <a:pt x="1767536" y="839801"/>
                  <a:pt x="1753566" y="830911"/>
                  <a:pt x="1740231" y="834721"/>
                </a:cubicBezTo>
                <a:cubicBezTo>
                  <a:pt x="1729436" y="837261"/>
                  <a:pt x="1722451" y="846151"/>
                  <a:pt x="1721181" y="856311"/>
                </a:cubicBezTo>
                <a:lnTo>
                  <a:pt x="1604341" y="853136"/>
                </a:lnTo>
                <a:cubicBezTo>
                  <a:pt x="1604341" y="849326"/>
                  <a:pt x="1603706" y="845516"/>
                  <a:pt x="1603071" y="841706"/>
                </a:cubicBezTo>
                <a:cubicBezTo>
                  <a:pt x="1601166" y="833451"/>
                  <a:pt x="1597356" y="826466"/>
                  <a:pt x="1592276" y="820751"/>
                </a:cubicBezTo>
                <a:lnTo>
                  <a:pt x="1728801" y="694386"/>
                </a:lnTo>
                <a:cubicBezTo>
                  <a:pt x="1740866" y="706451"/>
                  <a:pt x="1759281" y="712166"/>
                  <a:pt x="1777061" y="707721"/>
                </a:cubicBezTo>
                <a:cubicBezTo>
                  <a:pt x="1796111" y="703276"/>
                  <a:pt x="1810081" y="688671"/>
                  <a:pt x="1814526" y="670891"/>
                </a:cubicBezTo>
                <a:lnTo>
                  <a:pt x="1977721" y="705181"/>
                </a:lnTo>
                <a:cubicBezTo>
                  <a:pt x="1976451" y="711531"/>
                  <a:pt x="1977086" y="718516"/>
                  <a:pt x="1978356" y="725501"/>
                </a:cubicBezTo>
                <a:cubicBezTo>
                  <a:pt x="1985341" y="752806"/>
                  <a:pt x="2012646" y="769951"/>
                  <a:pt x="2040586" y="762966"/>
                </a:cubicBezTo>
                <a:cubicBezTo>
                  <a:pt x="2055191" y="759156"/>
                  <a:pt x="2067256" y="749631"/>
                  <a:pt x="2073606" y="736931"/>
                </a:cubicBezTo>
                <a:lnTo>
                  <a:pt x="2123136" y="774396"/>
                </a:lnTo>
                <a:cubicBezTo>
                  <a:pt x="2119961" y="780111"/>
                  <a:pt x="2118056" y="787096"/>
                  <a:pt x="2119961" y="794081"/>
                </a:cubicBezTo>
                <a:cubicBezTo>
                  <a:pt x="2123136" y="807416"/>
                  <a:pt x="2137106" y="816306"/>
                  <a:pt x="2150441" y="812496"/>
                </a:cubicBezTo>
                <a:cubicBezTo>
                  <a:pt x="2164411" y="809321"/>
                  <a:pt x="2172666" y="795351"/>
                  <a:pt x="2168856" y="782016"/>
                </a:cubicBezTo>
                <a:cubicBezTo>
                  <a:pt x="2165681" y="768046"/>
                  <a:pt x="2151711" y="759791"/>
                  <a:pt x="2138376" y="763601"/>
                </a:cubicBezTo>
                <a:cubicBezTo>
                  <a:pt x="2133296" y="764871"/>
                  <a:pt x="2128851" y="767411"/>
                  <a:pt x="2125676" y="771221"/>
                </a:cubicBezTo>
                <a:lnTo>
                  <a:pt x="2075511" y="733121"/>
                </a:lnTo>
                <a:cubicBezTo>
                  <a:pt x="2079321" y="723596"/>
                  <a:pt x="2080591" y="712166"/>
                  <a:pt x="2078051" y="701371"/>
                </a:cubicBezTo>
                <a:cubicBezTo>
                  <a:pt x="2075511" y="689941"/>
                  <a:pt x="2068526" y="679781"/>
                  <a:pt x="2059636" y="673431"/>
                </a:cubicBezTo>
                <a:lnTo>
                  <a:pt x="2086941" y="608661"/>
                </a:lnTo>
                <a:cubicBezTo>
                  <a:pt x="2091386" y="609931"/>
                  <a:pt x="2095831" y="610566"/>
                  <a:pt x="2100911" y="609296"/>
                </a:cubicBezTo>
                <a:cubicBezTo>
                  <a:pt x="2114881" y="606121"/>
                  <a:pt x="2123136" y="592151"/>
                  <a:pt x="2119326" y="578816"/>
                </a:cubicBezTo>
                <a:cubicBezTo>
                  <a:pt x="2116151" y="564846"/>
                  <a:pt x="2102181" y="556591"/>
                  <a:pt x="2088846" y="560401"/>
                </a:cubicBezTo>
                <a:cubicBezTo>
                  <a:pt x="2075511" y="563576"/>
                  <a:pt x="2066621" y="577546"/>
                  <a:pt x="2070431" y="590881"/>
                </a:cubicBezTo>
                <a:cubicBezTo>
                  <a:pt x="2072336" y="597866"/>
                  <a:pt x="2076781" y="604216"/>
                  <a:pt x="2083131" y="607391"/>
                </a:cubicBezTo>
                <a:lnTo>
                  <a:pt x="2056461" y="670891"/>
                </a:lnTo>
                <a:cubicBezTo>
                  <a:pt x="2045031" y="663271"/>
                  <a:pt x="2030426" y="660731"/>
                  <a:pt x="2016456" y="663906"/>
                </a:cubicBezTo>
                <a:cubicBezTo>
                  <a:pt x="1997406" y="668351"/>
                  <a:pt x="1983436" y="682956"/>
                  <a:pt x="1978991" y="700736"/>
                </a:cubicBezTo>
                <a:lnTo>
                  <a:pt x="1815796" y="666446"/>
                </a:lnTo>
                <a:cubicBezTo>
                  <a:pt x="1817066" y="660096"/>
                  <a:pt x="1816431" y="653111"/>
                  <a:pt x="1815161" y="646126"/>
                </a:cubicBezTo>
                <a:cubicBezTo>
                  <a:pt x="1808176" y="618821"/>
                  <a:pt x="1780871" y="601676"/>
                  <a:pt x="1752931" y="608661"/>
                </a:cubicBezTo>
                <a:cubicBezTo>
                  <a:pt x="1725626" y="615646"/>
                  <a:pt x="1708481" y="642951"/>
                  <a:pt x="1715466" y="670891"/>
                </a:cubicBezTo>
                <a:cubicBezTo>
                  <a:pt x="1717371" y="679146"/>
                  <a:pt x="1721181" y="686131"/>
                  <a:pt x="1726261" y="691846"/>
                </a:cubicBezTo>
                <a:lnTo>
                  <a:pt x="1589736" y="818211"/>
                </a:lnTo>
                <a:cubicBezTo>
                  <a:pt x="1577671" y="806146"/>
                  <a:pt x="1559256" y="800431"/>
                  <a:pt x="1541476" y="804876"/>
                </a:cubicBezTo>
                <a:cubicBezTo>
                  <a:pt x="1521791" y="809956"/>
                  <a:pt x="1507186" y="825831"/>
                  <a:pt x="1503376" y="844246"/>
                </a:cubicBezTo>
                <a:lnTo>
                  <a:pt x="1278586" y="808051"/>
                </a:lnTo>
                <a:cubicBezTo>
                  <a:pt x="1282396" y="792176"/>
                  <a:pt x="1280491" y="775666"/>
                  <a:pt x="1273506" y="761061"/>
                </a:cubicBezTo>
                <a:lnTo>
                  <a:pt x="1270331" y="755346"/>
                </a:lnTo>
                <a:cubicBezTo>
                  <a:pt x="1265251" y="747091"/>
                  <a:pt x="1258901" y="740106"/>
                  <a:pt x="1250646" y="734391"/>
                </a:cubicBezTo>
                <a:cubicBezTo>
                  <a:pt x="1218261" y="710896"/>
                  <a:pt x="1173811" y="717881"/>
                  <a:pt x="1150316" y="750266"/>
                </a:cubicBezTo>
                <a:cubicBezTo>
                  <a:pt x="1149046" y="752171"/>
                  <a:pt x="1147776" y="754076"/>
                  <a:pt x="1146506" y="756616"/>
                </a:cubicBezTo>
                <a:lnTo>
                  <a:pt x="971246" y="661366"/>
                </a:lnTo>
                <a:cubicBezTo>
                  <a:pt x="986486" y="630886"/>
                  <a:pt x="977596" y="592786"/>
                  <a:pt x="949021" y="571831"/>
                </a:cubicBezTo>
                <a:cubicBezTo>
                  <a:pt x="945211" y="569291"/>
                  <a:pt x="941401" y="566751"/>
                  <a:pt x="936956" y="564846"/>
                </a:cubicBezTo>
                <a:lnTo>
                  <a:pt x="1051256" y="287986"/>
                </a:lnTo>
                <a:cubicBezTo>
                  <a:pt x="1069671" y="294336"/>
                  <a:pt x="1090626" y="287986"/>
                  <a:pt x="1102691" y="271476"/>
                </a:cubicBezTo>
                <a:cubicBezTo>
                  <a:pt x="1117296" y="251156"/>
                  <a:pt x="1112851" y="222581"/>
                  <a:pt x="1092531" y="207341"/>
                </a:cubicBezTo>
                <a:cubicBezTo>
                  <a:pt x="1072211" y="192736"/>
                  <a:pt x="1043636" y="197181"/>
                  <a:pt x="1028396" y="217501"/>
                </a:cubicBezTo>
                <a:cubicBezTo>
                  <a:pt x="1013791" y="237821"/>
                  <a:pt x="1018236" y="266396"/>
                  <a:pt x="1038556" y="281636"/>
                </a:cubicBezTo>
                <a:cubicBezTo>
                  <a:pt x="1040461" y="282906"/>
                  <a:pt x="1043001" y="284176"/>
                  <a:pt x="1044906" y="285446"/>
                </a:cubicBezTo>
                <a:lnTo>
                  <a:pt x="930606" y="562306"/>
                </a:lnTo>
                <a:cubicBezTo>
                  <a:pt x="919176" y="557861"/>
                  <a:pt x="907111" y="557226"/>
                  <a:pt x="895046" y="559131"/>
                </a:cubicBezTo>
                <a:lnTo>
                  <a:pt x="862026" y="395936"/>
                </a:lnTo>
                <a:cubicBezTo>
                  <a:pt x="877901" y="392126"/>
                  <a:pt x="892506" y="382601"/>
                  <a:pt x="902666" y="368631"/>
                </a:cubicBezTo>
                <a:cubicBezTo>
                  <a:pt x="926161" y="336246"/>
                  <a:pt x="919176" y="291161"/>
                  <a:pt x="886791" y="268301"/>
                </a:cubicBezTo>
                <a:cubicBezTo>
                  <a:pt x="860121" y="249251"/>
                  <a:pt x="824561" y="250521"/>
                  <a:pt x="800431" y="269571"/>
                </a:cubicBezTo>
                <a:lnTo>
                  <a:pt x="693116" y="144476"/>
                </a:lnTo>
                <a:cubicBezTo>
                  <a:pt x="695021" y="142571"/>
                  <a:pt x="696291" y="140666"/>
                  <a:pt x="698196" y="138761"/>
                </a:cubicBezTo>
                <a:cubicBezTo>
                  <a:pt x="712801" y="118441"/>
                  <a:pt x="708356" y="89866"/>
                  <a:pt x="688036" y="74626"/>
                </a:cubicBezTo>
                <a:cubicBezTo>
                  <a:pt x="667716" y="60021"/>
                  <a:pt x="639141" y="64466"/>
                  <a:pt x="623901" y="84786"/>
                </a:cubicBezTo>
                <a:cubicBezTo>
                  <a:pt x="609296" y="105106"/>
                  <a:pt x="613741" y="133681"/>
                  <a:pt x="634061" y="148921"/>
                </a:cubicBezTo>
                <a:cubicBezTo>
                  <a:pt x="650571" y="160986"/>
                  <a:pt x="672796" y="160351"/>
                  <a:pt x="688036" y="148921"/>
                </a:cubicBezTo>
                <a:lnTo>
                  <a:pt x="795351" y="274016"/>
                </a:lnTo>
                <a:cubicBezTo>
                  <a:pt x="792176" y="277191"/>
                  <a:pt x="789001" y="280366"/>
                  <a:pt x="786461" y="284176"/>
                </a:cubicBezTo>
                <a:cubicBezTo>
                  <a:pt x="762966" y="316561"/>
                  <a:pt x="769951" y="361011"/>
                  <a:pt x="802336" y="384506"/>
                </a:cubicBezTo>
                <a:cubicBezTo>
                  <a:pt x="818211" y="395936"/>
                  <a:pt x="837896" y="400381"/>
                  <a:pt x="855676" y="397206"/>
                </a:cubicBezTo>
                <a:lnTo>
                  <a:pt x="888696" y="560401"/>
                </a:lnTo>
                <a:cubicBezTo>
                  <a:pt x="872821" y="564211"/>
                  <a:pt x="858216" y="573736"/>
                  <a:pt x="848056" y="587706"/>
                </a:cubicBezTo>
                <a:cubicBezTo>
                  <a:pt x="835356" y="604851"/>
                  <a:pt x="831546" y="625806"/>
                  <a:pt x="835991" y="645491"/>
                </a:cubicBezTo>
                <a:lnTo>
                  <a:pt x="227661" y="808051"/>
                </a:lnTo>
                <a:cubicBezTo>
                  <a:pt x="221946" y="788366"/>
                  <a:pt x="209246" y="769951"/>
                  <a:pt x="191466" y="757251"/>
                </a:cubicBezTo>
                <a:cubicBezTo>
                  <a:pt x="174956" y="745186"/>
                  <a:pt x="155906" y="739471"/>
                  <a:pt x="137491" y="738836"/>
                </a:cubicBezTo>
                <a:lnTo>
                  <a:pt x="138761" y="383871"/>
                </a:lnTo>
                <a:cubicBezTo>
                  <a:pt x="159716" y="383236"/>
                  <a:pt x="180671" y="373076"/>
                  <a:pt x="194006" y="354661"/>
                </a:cubicBezTo>
                <a:cubicBezTo>
                  <a:pt x="198451" y="348311"/>
                  <a:pt x="202261" y="341326"/>
                  <a:pt x="204166" y="334341"/>
                </a:cubicBezTo>
                <a:lnTo>
                  <a:pt x="408636" y="389586"/>
                </a:lnTo>
                <a:cubicBezTo>
                  <a:pt x="405461" y="406731"/>
                  <a:pt x="411811" y="424511"/>
                  <a:pt x="426416" y="435306"/>
                </a:cubicBezTo>
                <a:cubicBezTo>
                  <a:pt x="446736" y="449911"/>
                  <a:pt x="475311" y="445466"/>
                  <a:pt x="490551" y="425146"/>
                </a:cubicBezTo>
                <a:cubicBezTo>
                  <a:pt x="505156" y="404826"/>
                  <a:pt x="500711" y="376251"/>
                  <a:pt x="480391" y="361011"/>
                </a:cubicBezTo>
                <a:cubicBezTo>
                  <a:pt x="460071" y="346406"/>
                  <a:pt x="431496" y="350851"/>
                  <a:pt x="416256" y="371171"/>
                </a:cubicBezTo>
                <a:cubicBezTo>
                  <a:pt x="413716" y="374981"/>
                  <a:pt x="411811" y="378791"/>
                  <a:pt x="409906" y="383236"/>
                </a:cubicBezTo>
                <a:lnTo>
                  <a:pt x="205436" y="327991"/>
                </a:lnTo>
                <a:cubicBezTo>
                  <a:pt x="211151" y="300686"/>
                  <a:pt x="201626" y="271476"/>
                  <a:pt x="177496" y="254331"/>
                </a:cubicBezTo>
                <a:cubicBezTo>
                  <a:pt x="159081" y="240996"/>
                  <a:pt x="136221" y="237821"/>
                  <a:pt x="115266" y="243536"/>
                </a:cubicBezTo>
                <a:lnTo>
                  <a:pt x="63196" y="87961"/>
                </a:lnTo>
                <a:cubicBezTo>
                  <a:pt x="70816" y="84786"/>
                  <a:pt x="77801" y="79706"/>
                  <a:pt x="82881" y="72721"/>
                </a:cubicBezTo>
                <a:cubicBezTo>
                  <a:pt x="97486" y="52401"/>
                  <a:pt x="93041" y="23826"/>
                  <a:pt x="72721" y="8586"/>
                </a:cubicBezTo>
                <a:cubicBezTo>
                  <a:pt x="52401" y="-6019"/>
                  <a:pt x="23826" y="-1574"/>
                  <a:pt x="8586" y="18746"/>
                </a:cubicBezTo>
                <a:cubicBezTo>
                  <a:pt x="-6019" y="39066"/>
                  <a:pt x="-1574" y="67641"/>
                  <a:pt x="18746" y="82881"/>
                </a:cubicBezTo>
                <a:cubicBezTo>
                  <a:pt x="30176" y="91136"/>
                  <a:pt x="44146" y="93676"/>
                  <a:pt x="56846" y="90501"/>
                </a:cubicBezTo>
                <a:lnTo>
                  <a:pt x="108916" y="246076"/>
                </a:lnTo>
                <a:cubicBezTo>
                  <a:pt x="96216" y="251156"/>
                  <a:pt x="84786" y="259411"/>
                  <a:pt x="76531" y="270841"/>
                </a:cubicBezTo>
                <a:cubicBezTo>
                  <a:pt x="53036" y="303226"/>
                  <a:pt x="60021" y="347676"/>
                  <a:pt x="92406" y="371171"/>
                </a:cubicBezTo>
                <a:cubicBezTo>
                  <a:pt x="104471" y="379426"/>
                  <a:pt x="117806" y="384506"/>
                  <a:pt x="131141" y="385141"/>
                </a:cubicBezTo>
                <a:lnTo>
                  <a:pt x="129871" y="740106"/>
                </a:lnTo>
                <a:cubicBezTo>
                  <a:pt x="100661" y="740741"/>
                  <a:pt x="72086" y="754711"/>
                  <a:pt x="53671" y="780746"/>
                </a:cubicBezTo>
                <a:cubicBezTo>
                  <a:pt x="21921" y="824561"/>
                  <a:pt x="31446" y="886156"/>
                  <a:pt x="75261" y="917906"/>
                </a:cubicBezTo>
                <a:cubicBezTo>
                  <a:pt x="119076" y="949656"/>
                  <a:pt x="180671" y="940131"/>
                  <a:pt x="212421" y="896316"/>
                </a:cubicBezTo>
                <a:cubicBezTo>
                  <a:pt x="213691" y="894411"/>
                  <a:pt x="214961" y="892506"/>
                  <a:pt x="216231" y="890601"/>
                </a:cubicBezTo>
                <a:lnTo>
                  <a:pt x="507061" y="1059511"/>
                </a:lnTo>
                <a:cubicBezTo>
                  <a:pt x="498806" y="1075386"/>
                  <a:pt x="496901" y="1093166"/>
                  <a:pt x="500711" y="1109676"/>
                </a:cubicBezTo>
                <a:lnTo>
                  <a:pt x="202896" y="1217626"/>
                </a:lnTo>
                <a:cubicBezTo>
                  <a:pt x="197181" y="1205561"/>
                  <a:pt x="185751" y="1197306"/>
                  <a:pt x="171781" y="1196671"/>
                </a:cubicBezTo>
                <a:cubicBezTo>
                  <a:pt x="151461" y="1196036"/>
                  <a:pt x="134316" y="1211276"/>
                  <a:pt x="133681" y="1231596"/>
                </a:cubicBezTo>
                <a:cubicBezTo>
                  <a:pt x="133046" y="1251916"/>
                  <a:pt x="148286" y="1269061"/>
                  <a:pt x="168606" y="1269696"/>
                </a:cubicBezTo>
                <a:cubicBezTo>
                  <a:pt x="188926" y="1270331"/>
                  <a:pt x="206071" y="1255091"/>
                  <a:pt x="206706" y="1234771"/>
                </a:cubicBezTo>
                <a:cubicBezTo>
                  <a:pt x="206706" y="1230961"/>
                  <a:pt x="206071" y="1227786"/>
                  <a:pt x="205436" y="1223976"/>
                </a:cubicBezTo>
                <a:lnTo>
                  <a:pt x="503251" y="1116026"/>
                </a:lnTo>
                <a:cubicBezTo>
                  <a:pt x="507696" y="1129361"/>
                  <a:pt x="516586" y="1141426"/>
                  <a:pt x="528651" y="1150316"/>
                </a:cubicBezTo>
                <a:cubicBezTo>
                  <a:pt x="541351" y="1159841"/>
                  <a:pt x="556591" y="1164286"/>
                  <a:pt x="571831" y="1164286"/>
                </a:cubicBezTo>
                <a:lnTo>
                  <a:pt x="568021" y="1259536"/>
                </a:lnTo>
                <a:cubicBezTo>
                  <a:pt x="549606" y="1260806"/>
                  <a:pt x="534366" y="1275411"/>
                  <a:pt x="533731" y="1294461"/>
                </a:cubicBezTo>
                <a:cubicBezTo>
                  <a:pt x="533096" y="1314781"/>
                  <a:pt x="548336" y="1331926"/>
                  <a:pt x="568656" y="1332561"/>
                </a:cubicBezTo>
                <a:cubicBezTo>
                  <a:pt x="588976" y="1333196"/>
                  <a:pt x="606121" y="1317956"/>
                  <a:pt x="606756" y="1297636"/>
                </a:cubicBezTo>
                <a:cubicBezTo>
                  <a:pt x="607391" y="1278586"/>
                  <a:pt x="594056" y="1262711"/>
                  <a:pt x="575006" y="1260171"/>
                </a:cubicBezTo>
                <a:lnTo>
                  <a:pt x="578816" y="1164286"/>
                </a:lnTo>
                <a:cubicBezTo>
                  <a:pt x="597866" y="1162381"/>
                  <a:pt x="616281" y="1152221"/>
                  <a:pt x="628981" y="1135076"/>
                </a:cubicBezTo>
                <a:cubicBezTo>
                  <a:pt x="631521" y="1131901"/>
                  <a:pt x="633426" y="1128091"/>
                  <a:pt x="635331" y="1124916"/>
                </a:cubicBezTo>
                <a:lnTo>
                  <a:pt x="1015061" y="1293191"/>
                </a:lnTo>
                <a:cubicBezTo>
                  <a:pt x="1002996" y="1323671"/>
                  <a:pt x="1012521" y="1359231"/>
                  <a:pt x="1040461" y="1378916"/>
                </a:cubicBezTo>
                <a:cubicBezTo>
                  <a:pt x="1066496" y="1397966"/>
                  <a:pt x="1101421" y="1397331"/>
                  <a:pt x="1126186" y="1379551"/>
                </a:cubicBezTo>
                <a:lnTo>
                  <a:pt x="1255726" y="1544651"/>
                </a:lnTo>
                <a:lnTo>
                  <a:pt x="1263981" y="1544651"/>
                </a:lnTo>
                <a:lnTo>
                  <a:pt x="1131266" y="1375106"/>
                </a:lnTo>
                <a:cubicBezTo>
                  <a:pt x="1134441" y="1370026"/>
                  <a:pt x="1138251" y="1365581"/>
                  <a:pt x="1142061" y="136113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spTree>
    <p:extLst>
      <p:ext uri="{BB962C8B-B14F-4D97-AF65-F5344CB8AC3E}">
        <p14:creationId xmlns:p14="http://schemas.microsoft.com/office/powerpoint/2010/main" val="267638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899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799" y="248594"/>
            <a:ext cx="11582401" cy="400957"/>
          </a:xfrm>
        </p:spPr>
        <p:txBody>
          <a:bodyPr/>
          <a:lstStyle/>
          <a:p>
            <a:r>
              <a:rPr lang="en-US" dirty="0"/>
              <a:t>Click to edit Master title style</a:t>
            </a: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2">
                    <a:lumMod val="75000"/>
                  </a:schemeClr>
                </a:solidFill>
              </a:defRPr>
            </a:lvl1pPr>
          </a:lstStyle>
          <a:p>
            <a:pPr lvl="0"/>
            <a:r>
              <a:rPr lang="en-US" dirty="0"/>
              <a:t>Subtitle</a:t>
            </a:r>
          </a:p>
        </p:txBody>
      </p:sp>
    </p:spTree>
    <p:extLst>
      <p:ext uri="{BB962C8B-B14F-4D97-AF65-F5344CB8AC3E}">
        <p14:creationId xmlns:p14="http://schemas.microsoft.com/office/powerpoint/2010/main" val="18589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248594"/>
            <a:ext cx="11582401" cy="400957"/>
          </a:xfrm>
        </p:spPr>
        <p:txBody>
          <a:bodyPr/>
          <a:lstStyle/>
          <a:p>
            <a:r>
              <a:rPr lang="en-US" dirty="0"/>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2">
                    <a:lumMod val="75000"/>
                  </a:schemeClr>
                </a:solidFill>
              </a:defRPr>
            </a:lvl1pPr>
          </a:lstStyle>
          <a:p>
            <a:pPr lvl="0"/>
            <a:r>
              <a:rPr lang="en-US" dirty="0"/>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56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DEB50EE-CE35-6049-A507-5F61407CABFE}"/>
              </a:ext>
            </a:extLst>
          </p:cNvPr>
          <p:cNvSpPr/>
          <p:nvPr userDrawn="1"/>
        </p:nvSpPr>
        <p:spPr>
          <a:xfrm flipH="1" flipV="1">
            <a:off x="6273800" y="3213423"/>
            <a:ext cx="5816598" cy="3644577"/>
          </a:xfrm>
          <a:custGeom>
            <a:avLst/>
            <a:gdLst>
              <a:gd name="connsiteX0" fmla="*/ 1407041 w 3880957"/>
              <a:gd name="connsiteY0" fmla="*/ 0 h 2431738"/>
              <a:gd name="connsiteX1" fmla="*/ 1427942 w 3880957"/>
              <a:gd name="connsiteY1" fmla="*/ 0 h 2431738"/>
              <a:gd name="connsiteX2" fmla="*/ 1050526 w 3880957"/>
              <a:gd name="connsiteY2" fmla="*/ 276731 h 2431738"/>
              <a:gd name="connsiteX3" fmla="*/ 1065582 w 3880957"/>
              <a:gd name="connsiteY3" fmla="*/ 305719 h 2431738"/>
              <a:gd name="connsiteX4" fmla="*/ 985081 w 3880957"/>
              <a:gd name="connsiteY4" fmla="*/ 481502 h 2431738"/>
              <a:gd name="connsiteX5" fmla="*/ 854479 w 3880957"/>
              <a:gd name="connsiteY5" fmla="*/ 462071 h 2431738"/>
              <a:gd name="connsiteX6" fmla="*/ 625848 w 3880957"/>
              <a:gd name="connsiteY6" fmla="*/ 734865 h 2431738"/>
              <a:gd name="connsiteX7" fmla="*/ 661457 w 3880957"/>
              <a:gd name="connsiteY7" fmla="*/ 787707 h 2431738"/>
              <a:gd name="connsiteX8" fmla="*/ 659000 w 3880957"/>
              <a:gd name="connsiteY8" fmla="*/ 889357 h 2431738"/>
              <a:gd name="connsiteX9" fmla="*/ 909133 w 3880957"/>
              <a:gd name="connsiteY9" fmla="*/ 1010557 h 2431738"/>
              <a:gd name="connsiteX10" fmla="*/ 943398 w 3880957"/>
              <a:gd name="connsiteY10" fmla="*/ 982061 h 2431738"/>
              <a:gd name="connsiteX11" fmla="*/ 1030390 w 3880957"/>
              <a:gd name="connsiteY11" fmla="*/ 1022057 h 2431738"/>
              <a:gd name="connsiteX12" fmla="*/ 990394 w 3880957"/>
              <a:gd name="connsiteY12" fmla="*/ 1109049 h 2431738"/>
              <a:gd name="connsiteX13" fmla="*/ 903402 w 3880957"/>
              <a:gd name="connsiteY13" fmla="*/ 1069053 h 2431738"/>
              <a:gd name="connsiteX14" fmla="*/ 903612 w 3880957"/>
              <a:gd name="connsiteY14" fmla="*/ 1021828 h 2431738"/>
              <a:gd name="connsiteX15" fmla="*/ 653480 w 3880957"/>
              <a:gd name="connsiteY15" fmla="*/ 900628 h 2431738"/>
              <a:gd name="connsiteX16" fmla="*/ 583194 w 3880957"/>
              <a:gd name="connsiteY16" fmla="*/ 962723 h 2431738"/>
              <a:gd name="connsiteX17" fmla="*/ 804905 w 3880957"/>
              <a:gd name="connsiteY17" fmla="*/ 1358812 h 2431738"/>
              <a:gd name="connsiteX18" fmla="*/ 818549 w 3880957"/>
              <a:gd name="connsiteY18" fmla="*/ 1352638 h 2431738"/>
              <a:gd name="connsiteX19" fmla="*/ 994332 w 3880957"/>
              <a:gd name="connsiteY19" fmla="*/ 1433139 h 2431738"/>
              <a:gd name="connsiteX20" fmla="*/ 993050 w 3880957"/>
              <a:gd name="connsiteY20" fmla="*/ 1532011 h 2431738"/>
              <a:gd name="connsiteX21" fmla="*/ 1416055 w 3880957"/>
              <a:gd name="connsiteY21" fmla="*/ 1725578 h 2431738"/>
              <a:gd name="connsiteX22" fmla="*/ 1490052 w 3880957"/>
              <a:gd name="connsiteY22" fmla="*/ 1659711 h 2431738"/>
              <a:gd name="connsiteX23" fmla="*/ 1636182 w 3880957"/>
              <a:gd name="connsiteY23" fmla="*/ 1692710 h 2431738"/>
              <a:gd name="connsiteX24" fmla="*/ 2084469 w 3880957"/>
              <a:gd name="connsiteY24" fmla="*/ 1229741 h 2431738"/>
              <a:gd name="connsiteX25" fmla="*/ 2055951 w 3880957"/>
              <a:gd name="connsiteY25" fmla="*/ 1183727 h 2431738"/>
              <a:gd name="connsiteX26" fmla="*/ 2130558 w 3880957"/>
              <a:gd name="connsiteY26" fmla="*/ 1010087 h 2431738"/>
              <a:gd name="connsiteX27" fmla="*/ 2142347 w 3880957"/>
              <a:gd name="connsiteY27" fmla="*/ 1005799 h 2431738"/>
              <a:gd name="connsiteX28" fmla="*/ 2222338 w 3880957"/>
              <a:gd name="connsiteY28" fmla="*/ 1004542 h 2431738"/>
              <a:gd name="connsiteX29" fmla="*/ 2254977 w 3880957"/>
              <a:gd name="connsiteY29" fmla="*/ 914693 h 2431738"/>
              <a:gd name="connsiteX30" fmla="*/ 2225962 w 3880957"/>
              <a:gd name="connsiteY30" fmla="*/ 844585 h 2431738"/>
              <a:gd name="connsiteX31" fmla="*/ 2298278 w 3880957"/>
              <a:gd name="connsiteY31" fmla="*/ 811060 h 2431738"/>
              <a:gd name="connsiteX32" fmla="*/ 2332099 w 3880957"/>
              <a:gd name="connsiteY32" fmla="*/ 883150 h 2431738"/>
              <a:gd name="connsiteX33" fmla="*/ 2264886 w 3880957"/>
              <a:gd name="connsiteY33" fmla="*/ 918429 h 2431738"/>
              <a:gd name="connsiteX34" fmla="*/ 2232318 w 3880957"/>
              <a:gd name="connsiteY34" fmla="*/ 1007753 h 2431738"/>
              <a:gd name="connsiteX35" fmla="*/ 2312533 w 3880957"/>
              <a:gd name="connsiteY35" fmla="*/ 1088217 h 2431738"/>
              <a:gd name="connsiteX36" fmla="*/ 2321152 w 3880957"/>
              <a:gd name="connsiteY36" fmla="*/ 1135294 h 2431738"/>
              <a:gd name="connsiteX37" fmla="*/ 2848021 w 3880957"/>
              <a:gd name="connsiteY37" fmla="*/ 1118312 h 2431738"/>
              <a:gd name="connsiteX38" fmla="*/ 2904704 w 3880957"/>
              <a:gd name="connsiteY38" fmla="*/ 1040239 h 2431738"/>
              <a:gd name="connsiteX39" fmla="*/ 3016633 w 3880957"/>
              <a:gd name="connsiteY39" fmla="*/ 1091330 h 2431738"/>
              <a:gd name="connsiteX40" fmla="*/ 2971210 w 3880957"/>
              <a:gd name="connsiteY40" fmla="*/ 1200818 h 2431738"/>
              <a:gd name="connsiteX41" fmla="*/ 3157939 w 3880957"/>
              <a:gd name="connsiteY41" fmla="*/ 1702192 h 2431738"/>
              <a:gd name="connsiteX42" fmla="*/ 3263973 w 3880957"/>
              <a:gd name="connsiteY42" fmla="*/ 1755427 h 2431738"/>
              <a:gd name="connsiteX43" fmla="*/ 3263291 w 3880957"/>
              <a:gd name="connsiteY43" fmla="*/ 1818072 h 2431738"/>
              <a:gd name="connsiteX44" fmla="*/ 3772530 w 3880957"/>
              <a:gd name="connsiteY44" fmla="*/ 2087040 h 2431738"/>
              <a:gd name="connsiteX45" fmla="*/ 3773266 w 3880957"/>
              <a:gd name="connsiteY45" fmla="*/ 2085538 h 2431738"/>
              <a:gd name="connsiteX46" fmla="*/ 3856680 w 3880957"/>
              <a:gd name="connsiteY46" fmla="*/ 2072728 h 2431738"/>
              <a:gd name="connsiteX47" fmla="*/ 3869490 w 3880957"/>
              <a:gd name="connsiteY47" fmla="*/ 2156142 h 2431738"/>
              <a:gd name="connsiteX48" fmla="*/ 3786076 w 3880957"/>
              <a:gd name="connsiteY48" fmla="*/ 2168951 h 2431738"/>
              <a:gd name="connsiteX49" fmla="*/ 3765820 w 3880957"/>
              <a:gd name="connsiteY49" fmla="*/ 2099219 h 2431738"/>
              <a:gd name="connsiteX50" fmla="*/ 3257105 w 3880957"/>
              <a:gd name="connsiteY50" fmla="*/ 1830321 h 2431738"/>
              <a:gd name="connsiteX51" fmla="*/ 3212881 w 3880957"/>
              <a:gd name="connsiteY51" fmla="*/ 1867356 h 2431738"/>
              <a:gd name="connsiteX52" fmla="*/ 3100953 w 3880957"/>
              <a:gd name="connsiteY52" fmla="*/ 1816264 h 2431738"/>
              <a:gd name="connsiteX53" fmla="*/ 3146376 w 3880957"/>
              <a:gd name="connsiteY53" fmla="*/ 1706777 h 2431738"/>
              <a:gd name="connsiteX54" fmla="*/ 2959945 w 3880957"/>
              <a:gd name="connsiteY54" fmla="*/ 1205176 h 2431738"/>
              <a:gd name="connsiteX55" fmla="*/ 2854137 w 3880957"/>
              <a:gd name="connsiteY55" fmla="*/ 1152238 h 2431738"/>
              <a:gd name="connsiteX56" fmla="*/ 2849248 w 3880957"/>
              <a:gd name="connsiteY56" fmla="*/ 1131024 h 2431738"/>
              <a:gd name="connsiteX57" fmla="*/ 2321033 w 3880957"/>
              <a:gd name="connsiteY57" fmla="*/ 1148093 h 2431738"/>
              <a:gd name="connsiteX58" fmla="*/ 2285030 w 3880957"/>
              <a:gd name="connsiteY58" fmla="*/ 1229214 h 2431738"/>
              <a:gd name="connsiteX59" fmla="*/ 2276121 w 3880957"/>
              <a:gd name="connsiteY59" fmla="*/ 1237893 h 2431738"/>
              <a:gd name="connsiteX60" fmla="*/ 2232556 w 3880957"/>
              <a:gd name="connsiteY60" fmla="*/ 1264071 h 2431738"/>
              <a:gd name="connsiteX61" fmla="*/ 2094268 w 3880957"/>
              <a:gd name="connsiteY61" fmla="*/ 1238267 h 2431738"/>
              <a:gd name="connsiteX62" fmla="*/ 1645387 w 3880957"/>
              <a:gd name="connsiteY62" fmla="*/ 1701690 h 2431738"/>
              <a:gd name="connsiteX63" fmla="*/ 1648110 w 3880957"/>
              <a:gd name="connsiteY63" fmla="*/ 1705259 h 2431738"/>
              <a:gd name="connsiteX64" fmla="*/ 1655005 w 3880957"/>
              <a:gd name="connsiteY64" fmla="*/ 1715530 h 2431738"/>
              <a:gd name="connsiteX65" fmla="*/ 1666727 w 3880957"/>
              <a:gd name="connsiteY65" fmla="*/ 1739532 h 2431738"/>
              <a:gd name="connsiteX66" fmla="*/ 1669095 w 3880957"/>
              <a:gd name="connsiteY66" fmla="*/ 1827147 h 2431738"/>
              <a:gd name="connsiteX67" fmla="*/ 2250293 w 3880957"/>
              <a:gd name="connsiteY67" fmla="*/ 1991798 h 2431738"/>
              <a:gd name="connsiteX68" fmla="*/ 2289711 w 3880957"/>
              <a:gd name="connsiteY68" fmla="*/ 1952783 h 2431738"/>
              <a:gd name="connsiteX69" fmla="*/ 2376702 w 3880957"/>
              <a:gd name="connsiteY69" fmla="*/ 1992779 h 2431738"/>
              <a:gd name="connsiteX70" fmla="*/ 2336706 w 3880957"/>
              <a:gd name="connsiteY70" fmla="*/ 2079770 h 2431738"/>
              <a:gd name="connsiteX71" fmla="*/ 2249715 w 3880957"/>
              <a:gd name="connsiteY71" fmla="*/ 2039774 h 2431738"/>
              <a:gd name="connsiteX72" fmla="*/ 2246800 w 3880957"/>
              <a:gd name="connsiteY72" fmla="*/ 2003876 h 2431738"/>
              <a:gd name="connsiteX73" fmla="*/ 1665147 w 3880957"/>
              <a:gd name="connsiteY73" fmla="*/ 1838630 h 2431738"/>
              <a:gd name="connsiteX74" fmla="*/ 1599275 w 3880957"/>
              <a:gd name="connsiteY74" fmla="*/ 1909594 h 2431738"/>
              <a:gd name="connsiteX75" fmla="*/ 1669049 w 3880957"/>
              <a:gd name="connsiteY75" fmla="*/ 2258288 h 2431738"/>
              <a:gd name="connsiteX76" fmla="*/ 1761635 w 3880957"/>
              <a:gd name="connsiteY76" fmla="*/ 2314254 h 2431738"/>
              <a:gd name="connsiteX77" fmla="*/ 1710544 w 3880957"/>
              <a:gd name="connsiteY77" fmla="*/ 2426183 h 2431738"/>
              <a:gd name="connsiteX78" fmla="*/ 1598615 w 3880957"/>
              <a:gd name="connsiteY78" fmla="*/ 2375091 h 2431738"/>
              <a:gd name="connsiteX79" fmla="*/ 1649707 w 3880957"/>
              <a:gd name="connsiteY79" fmla="*/ 2263163 h 2431738"/>
              <a:gd name="connsiteX80" fmla="*/ 1656947 w 3880957"/>
              <a:gd name="connsiteY80" fmla="*/ 2260932 h 2431738"/>
              <a:gd name="connsiteX81" fmla="*/ 1587870 w 3880957"/>
              <a:gd name="connsiteY81" fmla="*/ 1915002 h 2431738"/>
              <a:gd name="connsiteX82" fmla="*/ 1586453 w 3880957"/>
              <a:gd name="connsiteY82" fmla="*/ 1915612 h 2431738"/>
              <a:gd name="connsiteX83" fmla="*/ 1410670 w 3880957"/>
              <a:gd name="connsiteY83" fmla="*/ 1835111 h 2431738"/>
              <a:gd name="connsiteX84" fmla="*/ 1411952 w 3880957"/>
              <a:gd name="connsiteY84" fmla="*/ 1736240 h 2431738"/>
              <a:gd name="connsiteX85" fmla="*/ 987672 w 3880957"/>
              <a:gd name="connsiteY85" fmla="*/ 1542233 h 2431738"/>
              <a:gd name="connsiteX86" fmla="*/ 919640 w 3880957"/>
              <a:gd name="connsiteY86" fmla="*/ 1605432 h 2431738"/>
              <a:gd name="connsiteX87" fmla="*/ 1023724 w 3880957"/>
              <a:gd name="connsiteY87" fmla="*/ 1885592 h 2431738"/>
              <a:gd name="connsiteX88" fmla="*/ 1129758 w 3880957"/>
              <a:gd name="connsiteY88" fmla="*/ 1938827 h 2431738"/>
              <a:gd name="connsiteX89" fmla="*/ 1078667 w 3880957"/>
              <a:gd name="connsiteY89" fmla="*/ 2050756 h 2431738"/>
              <a:gd name="connsiteX90" fmla="*/ 966738 w 3880957"/>
              <a:gd name="connsiteY90" fmla="*/ 1999664 h 2431738"/>
              <a:gd name="connsiteX91" fmla="*/ 1012162 w 3880957"/>
              <a:gd name="connsiteY91" fmla="*/ 1890177 h 2431738"/>
              <a:gd name="connsiteX92" fmla="*/ 908078 w 3880957"/>
              <a:gd name="connsiteY92" fmla="*/ 1610018 h 2431738"/>
              <a:gd name="connsiteX93" fmla="*/ 737892 w 3880957"/>
              <a:gd name="connsiteY93" fmla="*/ 1527599 h 2431738"/>
              <a:gd name="connsiteX94" fmla="*/ 794094 w 3880957"/>
              <a:gd name="connsiteY94" fmla="*/ 1363765 h 2431738"/>
              <a:gd name="connsiteX95" fmla="*/ 571546 w 3880957"/>
              <a:gd name="connsiteY95" fmla="*/ 965962 h 2431738"/>
              <a:gd name="connsiteX96" fmla="*/ 407685 w 3880957"/>
              <a:gd name="connsiteY96" fmla="*/ 888132 h 2431738"/>
              <a:gd name="connsiteX97" fmla="*/ 132824 w 3880957"/>
              <a:gd name="connsiteY97" fmla="*/ 990526 h 2431738"/>
              <a:gd name="connsiteX98" fmla="*/ 91209 w 3880957"/>
              <a:gd name="connsiteY98" fmla="*/ 1071694 h 2431738"/>
              <a:gd name="connsiteX99" fmla="*/ 4218 w 3880957"/>
              <a:gd name="connsiteY99" fmla="*/ 1031698 h 2431738"/>
              <a:gd name="connsiteX100" fmla="*/ 44214 w 3880957"/>
              <a:gd name="connsiteY100" fmla="*/ 944706 h 2431738"/>
              <a:gd name="connsiteX101" fmla="*/ 128764 w 3880957"/>
              <a:gd name="connsiteY101" fmla="*/ 979035 h 2431738"/>
              <a:gd name="connsiteX102" fmla="*/ 403624 w 3880957"/>
              <a:gd name="connsiteY102" fmla="*/ 876640 h 2431738"/>
              <a:gd name="connsiteX103" fmla="*/ 486269 w 3880957"/>
              <a:gd name="connsiteY103" fmla="*/ 706752 h 2431738"/>
              <a:gd name="connsiteX104" fmla="*/ 616871 w 3880957"/>
              <a:gd name="connsiteY104" fmla="*/ 726183 h 2431738"/>
              <a:gd name="connsiteX105" fmla="*/ 845502 w 3880957"/>
              <a:gd name="connsiteY105" fmla="*/ 453389 h 2431738"/>
              <a:gd name="connsiteX106" fmla="*/ 809893 w 3880957"/>
              <a:gd name="connsiteY106" fmla="*/ 400547 h 2431738"/>
              <a:gd name="connsiteX107" fmla="*/ 890394 w 3880957"/>
              <a:gd name="connsiteY107" fmla="*/ 224764 h 2431738"/>
              <a:gd name="connsiteX108" fmla="*/ 1043929 w 3880957"/>
              <a:gd name="connsiteY108" fmla="*/ 266233 h 2431738"/>
              <a:gd name="connsiteX109" fmla="*/ 1407041 w 3880957"/>
              <a:gd name="connsiteY109" fmla="*/ 0 h 24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80957" h="2431738">
                <a:moveTo>
                  <a:pt x="1407041" y="0"/>
                </a:moveTo>
                <a:lnTo>
                  <a:pt x="1427942" y="0"/>
                </a:lnTo>
                <a:lnTo>
                  <a:pt x="1050526" y="276731"/>
                </a:lnTo>
                <a:cubicBezTo>
                  <a:pt x="1056286" y="285515"/>
                  <a:pt x="1061678" y="295049"/>
                  <a:pt x="1065582" y="305719"/>
                </a:cubicBezTo>
                <a:cubicBezTo>
                  <a:pt x="1091834" y="376524"/>
                  <a:pt x="1055886" y="455250"/>
                  <a:pt x="985081" y="481502"/>
                </a:cubicBezTo>
                <a:cubicBezTo>
                  <a:pt x="939271" y="498568"/>
                  <a:pt x="890553" y="489614"/>
                  <a:pt x="854479" y="462071"/>
                </a:cubicBezTo>
                <a:lnTo>
                  <a:pt x="625848" y="734865"/>
                </a:lnTo>
                <a:cubicBezTo>
                  <a:pt x="641306" y="748957"/>
                  <a:pt x="653577" y="766892"/>
                  <a:pt x="661457" y="787707"/>
                </a:cubicBezTo>
                <a:cubicBezTo>
                  <a:pt x="674462" y="822026"/>
                  <a:pt x="672515" y="858338"/>
                  <a:pt x="659000" y="889357"/>
                </a:cubicBezTo>
                <a:lnTo>
                  <a:pt x="909133" y="1010557"/>
                </a:lnTo>
                <a:cubicBezTo>
                  <a:pt x="916735" y="997697"/>
                  <a:pt x="928478" y="987797"/>
                  <a:pt x="943398" y="982061"/>
                </a:cubicBezTo>
                <a:cubicBezTo>
                  <a:pt x="978241" y="969127"/>
                  <a:pt x="1017229" y="986917"/>
                  <a:pt x="1030390" y="1022057"/>
                </a:cubicBezTo>
                <a:cubicBezTo>
                  <a:pt x="1043324" y="1056900"/>
                  <a:pt x="1025534" y="1095888"/>
                  <a:pt x="990394" y="1109049"/>
                </a:cubicBezTo>
                <a:cubicBezTo>
                  <a:pt x="955551" y="1121983"/>
                  <a:pt x="916564" y="1104193"/>
                  <a:pt x="903402" y="1069053"/>
                </a:cubicBezTo>
                <a:cubicBezTo>
                  <a:pt x="897510" y="1053310"/>
                  <a:pt x="897896" y="1036543"/>
                  <a:pt x="903612" y="1021828"/>
                </a:cubicBezTo>
                <a:lnTo>
                  <a:pt x="653480" y="900628"/>
                </a:lnTo>
                <a:cubicBezTo>
                  <a:pt x="638588" y="927992"/>
                  <a:pt x="614225" y="950344"/>
                  <a:pt x="583194" y="962723"/>
                </a:cubicBezTo>
                <a:lnTo>
                  <a:pt x="804905" y="1358812"/>
                </a:lnTo>
                <a:cubicBezTo>
                  <a:pt x="809226" y="1356457"/>
                  <a:pt x="813774" y="1354399"/>
                  <a:pt x="818549" y="1352638"/>
                </a:cubicBezTo>
                <a:cubicBezTo>
                  <a:pt x="889355" y="1326386"/>
                  <a:pt x="968080" y="1362334"/>
                  <a:pt x="994332" y="1433139"/>
                </a:cubicBezTo>
                <a:cubicBezTo>
                  <a:pt x="1006954" y="1466339"/>
                  <a:pt x="1005446" y="1501375"/>
                  <a:pt x="993050" y="1532011"/>
                </a:cubicBezTo>
                <a:lnTo>
                  <a:pt x="1416055" y="1725578"/>
                </a:lnTo>
                <a:cubicBezTo>
                  <a:pt x="1431229" y="1696117"/>
                  <a:pt x="1456626" y="1672035"/>
                  <a:pt x="1490052" y="1659711"/>
                </a:cubicBezTo>
                <a:cubicBezTo>
                  <a:pt x="1542649" y="1639820"/>
                  <a:pt x="1599350" y="1654920"/>
                  <a:pt x="1636182" y="1692710"/>
                </a:cubicBezTo>
                <a:lnTo>
                  <a:pt x="2084469" y="1229741"/>
                </a:lnTo>
                <a:cubicBezTo>
                  <a:pt x="2072314" y="1216894"/>
                  <a:pt x="2062383" y="1201410"/>
                  <a:pt x="2055951" y="1183727"/>
                </a:cubicBezTo>
                <a:cubicBezTo>
                  <a:pt x="2030239" y="1114862"/>
                  <a:pt x="2063737" y="1038477"/>
                  <a:pt x="2130558" y="1010087"/>
                </a:cubicBezTo>
                <a:lnTo>
                  <a:pt x="2142347" y="1005799"/>
                </a:lnTo>
                <a:cubicBezTo>
                  <a:pt x="2169142" y="997122"/>
                  <a:pt x="2196907" y="997118"/>
                  <a:pt x="2222338" y="1004542"/>
                </a:cubicBezTo>
                <a:lnTo>
                  <a:pt x="2254977" y="914693"/>
                </a:lnTo>
                <a:cubicBezTo>
                  <a:pt x="2228834" y="902635"/>
                  <a:pt x="2215860" y="872058"/>
                  <a:pt x="2225962" y="844585"/>
                </a:cubicBezTo>
                <a:cubicBezTo>
                  <a:pt x="2236799" y="815607"/>
                  <a:pt x="2269004" y="800450"/>
                  <a:pt x="2298278" y="811060"/>
                </a:cubicBezTo>
                <a:cubicBezTo>
                  <a:pt x="2327552" y="821671"/>
                  <a:pt x="2342710" y="853876"/>
                  <a:pt x="2332099" y="883150"/>
                </a:cubicBezTo>
                <a:cubicBezTo>
                  <a:pt x="2322225" y="910922"/>
                  <a:pt x="2292712" y="925907"/>
                  <a:pt x="2264886" y="918429"/>
                </a:cubicBezTo>
                <a:lnTo>
                  <a:pt x="2232318" y="1007753"/>
                </a:lnTo>
                <a:cubicBezTo>
                  <a:pt x="2268128" y="1021378"/>
                  <a:pt x="2298221" y="1049719"/>
                  <a:pt x="2312533" y="1088217"/>
                </a:cubicBezTo>
                <a:cubicBezTo>
                  <a:pt x="2318198" y="1103663"/>
                  <a:pt x="2321100" y="1119803"/>
                  <a:pt x="2321152" y="1135294"/>
                </a:cubicBezTo>
                <a:lnTo>
                  <a:pt x="2848021" y="1118312"/>
                </a:lnTo>
                <a:cubicBezTo>
                  <a:pt x="2849388" y="1084325"/>
                  <a:pt x="2870981" y="1052790"/>
                  <a:pt x="2904704" y="1040239"/>
                </a:cubicBezTo>
                <a:cubicBezTo>
                  <a:pt x="2949692" y="1023329"/>
                  <a:pt x="3000022" y="1046115"/>
                  <a:pt x="3016633" y="1091330"/>
                </a:cubicBezTo>
                <a:cubicBezTo>
                  <a:pt x="3032705" y="1134604"/>
                  <a:pt x="3012440" y="1182068"/>
                  <a:pt x="2971210" y="1200818"/>
                </a:cubicBezTo>
                <a:lnTo>
                  <a:pt x="3157939" y="1702192"/>
                </a:lnTo>
                <a:cubicBezTo>
                  <a:pt x="3201540" y="1689634"/>
                  <a:pt x="3247901" y="1712154"/>
                  <a:pt x="3263973" y="1755427"/>
                </a:cubicBezTo>
                <a:cubicBezTo>
                  <a:pt x="3272079" y="1776539"/>
                  <a:pt x="3270988" y="1798551"/>
                  <a:pt x="3263291" y="1818072"/>
                </a:cubicBezTo>
                <a:lnTo>
                  <a:pt x="3772530" y="2087040"/>
                </a:lnTo>
                <a:cubicBezTo>
                  <a:pt x="3772601" y="2086516"/>
                  <a:pt x="3772671" y="2085992"/>
                  <a:pt x="3773266" y="2085538"/>
                </a:cubicBezTo>
                <a:cubicBezTo>
                  <a:pt x="3792581" y="2059036"/>
                  <a:pt x="3830178" y="2053413"/>
                  <a:pt x="3856680" y="2072728"/>
                </a:cubicBezTo>
                <a:cubicBezTo>
                  <a:pt x="3883182" y="2092042"/>
                  <a:pt x="3888805" y="2129640"/>
                  <a:pt x="3869490" y="2156142"/>
                </a:cubicBezTo>
                <a:cubicBezTo>
                  <a:pt x="3850176" y="2182644"/>
                  <a:pt x="3812578" y="2188266"/>
                  <a:pt x="3786076" y="2168951"/>
                </a:cubicBezTo>
                <a:cubicBezTo>
                  <a:pt x="3763715" y="2152596"/>
                  <a:pt x="3756369" y="2123844"/>
                  <a:pt x="3765820" y="2099219"/>
                </a:cubicBezTo>
                <a:lnTo>
                  <a:pt x="3257105" y="1830321"/>
                </a:lnTo>
                <a:cubicBezTo>
                  <a:pt x="3247436" y="1846641"/>
                  <a:pt x="3232279" y="1860087"/>
                  <a:pt x="3212881" y="1867356"/>
                </a:cubicBezTo>
                <a:cubicBezTo>
                  <a:pt x="3167893" y="1884265"/>
                  <a:pt x="3117862" y="1861253"/>
                  <a:pt x="3100953" y="1816264"/>
                </a:cubicBezTo>
                <a:cubicBezTo>
                  <a:pt x="3084881" y="1772991"/>
                  <a:pt x="3105145" y="1725526"/>
                  <a:pt x="3146376" y="1706777"/>
                </a:cubicBezTo>
                <a:lnTo>
                  <a:pt x="2959945" y="1205176"/>
                </a:lnTo>
                <a:cubicBezTo>
                  <a:pt x="2916569" y="1218031"/>
                  <a:pt x="2870210" y="1195512"/>
                  <a:pt x="2854137" y="1152238"/>
                </a:cubicBezTo>
                <a:cubicBezTo>
                  <a:pt x="2851610" y="1145224"/>
                  <a:pt x="2849905" y="1138054"/>
                  <a:pt x="2849248" y="1131024"/>
                </a:cubicBezTo>
                <a:lnTo>
                  <a:pt x="2321033" y="1148093"/>
                </a:lnTo>
                <a:cubicBezTo>
                  <a:pt x="2318586" y="1178198"/>
                  <a:pt x="2305651" y="1206892"/>
                  <a:pt x="2285030" y="1229214"/>
                </a:cubicBezTo>
                <a:lnTo>
                  <a:pt x="2276121" y="1237893"/>
                </a:lnTo>
                <a:cubicBezTo>
                  <a:pt x="2263713" y="1248773"/>
                  <a:pt x="2249120" y="1258022"/>
                  <a:pt x="2232556" y="1264071"/>
                </a:cubicBezTo>
                <a:cubicBezTo>
                  <a:pt x="2183685" y="1282060"/>
                  <a:pt x="2130756" y="1270671"/>
                  <a:pt x="2094268" y="1238267"/>
                </a:cubicBezTo>
                <a:lnTo>
                  <a:pt x="1645387" y="1701690"/>
                </a:lnTo>
                <a:cubicBezTo>
                  <a:pt x="1646294" y="1702879"/>
                  <a:pt x="1647202" y="1704069"/>
                  <a:pt x="1648110" y="1705259"/>
                </a:cubicBezTo>
                <a:lnTo>
                  <a:pt x="1655005" y="1715530"/>
                </a:lnTo>
                <a:cubicBezTo>
                  <a:pt x="1659630" y="1722826"/>
                  <a:pt x="1663589" y="1731100"/>
                  <a:pt x="1666727" y="1739532"/>
                </a:cubicBezTo>
                <a:cubicBezTo>
                  <a:pt x="1677220" y="1768707"/>
                  <a:pt x="1677623" y="1799462"/>
                  <a:pt x="1669095" y="1827147"/>
                </a:cubicBezTo>
                <a:lnTo>
                  <a:pt x="2250293" y="1991798"/>
                </a:lnTo>
                <a:cubicBezTo>
                  <a:pt x="2256886" y="1974531"/>
                  <a:pt x="2270610" y="1959825"/>
                  <a:pt x="2289711" y="1952783"/>
                </a:cubicBezTo>
                <a:cubicBezTo>
                  <a:pt x="2324553" y="1939848"/>
                  <a:pt x="2363541" y="1957638"/>
                  <a:pt x="2376702" y="1992779"/>
                </a:cubicBezTo>
                <a:cubicBezTo>
                  <a:pt x="2389636" y="2027622"/>
                  <a:pt x="2371846" y="2066609"/>
                  <a:pt x="2336706" y="2079770"/>
                </a:cubicBezTo>
                <a:cubicBezTo>
                  <a:pt x="2301863" y="2092705"/>
                  <a:pt x="2262876" y="2074914"/>
                  <a:pt x="2249715" y="2039774"/>
                </a:cubicBezTo>
                <a:cubicBezTo>
                  <a:pt x="2245427" y="2027985"/>
                  <a:pt x="2244724" y="2015343"/>
                  <a:pt x="2246800" y="2003876"/>
                </a:cubicBezTo>
                <a:lnTo>
                  <a:pt x="1665147" y="1838630"/>
                </a:lnTo>
                <a:cubicBezTo>
                  <a:pt x="1652822" y="1868741"/>
                  <a:pt x="1630135" y="1894523"/>
                  <a:pt x="1599275" y="1909594"/>
                </a:cubicBezTo>
                <a:lnTo>
                  <a:pt x="1669049" y="2258288"/>
                </a:lnTo>
                <a:cubicBezTo>
                  <a:pt x="1708447" y="2253175"/>
                  <a:pt x="1747324" y="2275756"/>
                  <a:pt x="1761635" y="2314254"/>
                </a:cubicBezTo>
                <a:cubicBezTo>
                  <a:pt x="1778544" y="2359242"/>
                  <a:pt x="1755759" y="2409571"/>
                  <a:pt x="1710544" y="2426183"/>
                </a:cubicBezTo>
                <a:cubicBezTo>
                  <a:pt x="1665555" y="2443092"/>
                  <a:pt x="1615524" y="2420079"/>
                  <a:pt x="1598615" y="2375091"/>
                </a:cubicBezTo>
                <a:cubicBezTo>
                  <a:pt x="1581706" y="2330103"/>
                  <a:pt x="1604491" y="2279774"/>
                  <a:pt x="1649707" y="2263163"/>
                </a:cubicBezTo>
                <a:cubicBezTo>
                  <a:pt x="1651945" y="2262396"/>
                  <a:pt x="1654481" y="2261402"/>
                  <a:pt x="1656947" y="2260932"/>
                </a:cubicBezTo>
                <a:lnTo>
                  <a:pt x="1587870" y="1915002"/>
                </a:lnTo>
                <a:cubicBezTo>
                  <a:pt x="1587275" y="1915456"/>
                  <a:pt x="1586750" y="1915385"/>
                  <a:pt x="1586453" y="1915612"/>
                </a:cubicBezTo>
                <a:cubicBezTo>
                  <a:pt x="1515648" y="1941864"/>
                  <a:pt x="1436922" y="1905916"/>
                  <a:pt x="1410670" y="1835111"/>
                </a:cubicBezTo>
                <a:cubicBezTo>
                  <a:pt x="1398048" y="1801912"/>
                  <a:pt x="1399557" y="1766875"/>
                  <a:pt x="1411952" y="1736240"/>
                </a:cubicBezTo>
                <a:lnTo>
                  <a:pt x="987672" y="1542233"/>
                </a:lnTo>
                <a:cubicBezTo>
                  <a:pt x="973601" y="1569440"/>
                  <a:pt x="950216" y="1592458"/>
                  <a:pt x="919640" y="1605432"/>
                </a:cubicBezTo>
                <a:lnTo>
                  <a:pt x="1023724" y="1885592"/>
                </a:lnTo>
                <a:cubicBezTo>
                  <a:pt x="1067326" y="1873034"/>
                  <a:pt x="1113913" y="1895851"/>
                  <a:pt x="1129758" y="1938827"/>
                </a:cubicBezTo>
                <a:cubicBezTo>
                  <a:pt x="1146668" y="1983815"/>
                  <a:pt x="1123656" y="2033847"/>
                  <a:pt x="1078667" y="2050756"/>
                </a:cubicBezTo>
                <a:cubicBezTo>
                  <a:pt x="1033679" y="2067665"/>
                  <a:pt x="983648" y="2044653"/>
                  <a:pt x="966738" y="1999664"/>
                </a:cubicBezTo>
                <a:cubicBezTo>
                  <a:pt x="950667" y="1956391"/>
                  <a:pt x="970931" y="1908926"/>
                  <a:pt x="1012162" y="1890177"/>
                </a:cubicBezTo>
                <a:lnTo>
                  <a:pt x="908078" y="1610018"/>
                </a:lnTo>
                <a:cubicBezTo>
                  <a:pt x="838588" y="1632442"/>
                  <a:pt x="763604" y="1596463"/>
                  <a:pt x="737892" y="1527599"/>
                </a:cubicBezTo>
                <a:cubicBezTo>
                  <a:pt x="715005" y="1465523"/>
                  <a:pt x="739890" y="1397589"/>
                  <a:pt x="794094" y="1363765"/>
                </a:cubicBezTo>
                <a:lnTo>
                  <a:pt x="571546" y="965962"/>
                </a:lnTo>
                <a:cubicBezTo>
                  <a:pt x="505400" y="985366"/>
                  <a:pt x="434853" y="952119"/>
                  <a:pt x="407685" y="888132"/>
                </a:cubicBezTo>
                <a:lnTo>
                  <a:pt x="132824" y="990526"/>
                </a:lnTo>
                <a:cubicBezTo>
                  <a:pt x="141931" y="1024054"/>
                  <a:pt x="124111" y="1059299"/>
                  <a:pt x="91209" y="1071694"/>
                </a:cubicBezTo>
                <a:cubicBezTo>
                  <a:pt x="56366" y="1084628"/>
                  <a:pt x="17379" y="1066838"/>
                  <a:pt x="4218" y="1031698"/>
                </a:cubicBezTo>
                <a:cubicBezTo>
                  <a:pt x="-8717" y="996855"/>
                  <a:pt x="9073" y="957868"/>
                  <a:pt x="44214" y="944706"/>
                </a:cubicBezTo>
                <a:cubicBezTo>
                  <a:pt x="77342" y="932609"/>
                  <a:pt x="113762" y="947651"/>
                  <a:pt x="128764" y="979035"/>
                </a:cubicBezTo>
                <a:lnTo>
                  <a:pt x="403624" y="876640"/>
                </a:lnTo>
                <a:cubicBezTo>
                  <a:pt x="381426" y="807448"/>
                  <a:pt x="417405" y="732464"/>
                  <a:pt x="486269" y="706752"/>
                </a:cubicBezTo>
                <a:cubicBezTo>
                  <a:pt x="532079" y="689686"/>
                  <a:pt x="580797" y="698640"/>
                  <a:pt x="616871" y="726183"/>
                </a:cubicBezTo>
                <a:lnTo>
                  <a:pt x="845502" y="453389"/>
                </a:lnTo>
                <a:cubicBezTo>
                  <a:pt x="830044" y="439297"/>
                  <a:pt x="817773" y="421362"/>
                  <a:pt x="809893" y="400547"/>
                </a:cubicBezTo>
                <a:cubicBezTo>
                  <a:pt x="783641" y="329742"/>
                  <a:pt x="819589" y="251016"/>
                  <a:pt x="890394" y="224764"/>
                </a:cubicBezTo>
                <a:cubicBezTo>
                  <a:pt x="946874" y="203794"/>
                  <a:pt x="1007943" y="222150"/>
                  <a:pt x="1043929" y="266233"/>
                </a:cubicBezTo>
                <a:lnTo>
                  <a:pt x="1407041" y="0"/>
                </a:lnTo>
                <a:close/>
              </a:path>
            </a:pathLst>
          </a:cu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p:cNvSpPr>
            <a:spLocks noGrp="1"/>
          </p:cNvSpPr>
          <p:nvPr>
            <p:ph type="title"/>
          </p:nvPr>
        </p:nvSpPr>
        <p:spPr>
          <a:xfrm>
            <a:off x="304799" y="266699"/>
            <a:ext cx="11582398" cy="792843"/>
          </a:xfrm>
          <a:prstGeom prst="rect">
            <a:avLst/>
          </a:prstGeom>
        </p:spPr>
        <p:txBody>
          <a:bodyPr vert="horz" lIns="0" tIns="0" rIns="0" bIns="0" rtlCol="0" anchor="ctr"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2F95CA0D-1290-4828-91F3-4F510475F8F8}"/>
              </a:ext>
            </a:extLst>
          </p:cNvPr>
          <p:cNvSpPr txBox="1"/>
          <p:nvPr userDrawn="1"/>
        </p:nvSpPr>
        <p:spPr>
          <a:xfrm>
            <a:off x="9161142" y="6303088"/>
            <a:ext cx="2371726" cy="457201"/>
          </a:xfrm>
          <a:prstGeom prst="rect">
            <a:avLst/>
          </a:prstGeom>
          <a:noFill/>
        </p:spPr>
        <p:txBody>
          <a:bodyPr wrap="square" lIns="0" tIns="0" rIns="0" bIns="0" rtlCol="0" anchor="ctr">
            <a:noAutofit/>
          </a:bodyPr>
          <a:lstStyle/>
          <a:p>
            <a:pPr algn="r"/>
            <a:r>
              <a:rPr lang="en-US" sz="900" b="0" i="0" dirty="0">
                <a:solidFill>
                  <a:schemeClr val="tx1"/>
                </a:solidFill>
                <a:effectLst/>
                <a:latin typeface="+mn-lt"/>
              </a:rPr>
              <a:t>© 2022 Copyright </a:t>
            </a:r>
            <a:r>
              <a:rPr lang="en-US" sz="900" b="0" i="0" u="none" strike="noStrike" dirty="0">
                <a:solidFill>
                  <a:schemeClr val="tx1"/>
                </a:solidFill>
                <a:effectLst/>
                <a:latin typeface="+mn-lt"/>
              </a:rPr>
              <a:t>Nanostics</a:t>
            </a:r>
            <a:endParaRPr lang="en-US" sz="900" dirty="0">
              <a:solidFill>
                <a:schemeClr val="tx1"/>
              </a:solidFill>
              <a:latin typeface="+mn-lt"/>
            </a:endParaRPr>
          </a:p>
        </p:txBody>
      </p:sp>
      <p:sp>
        <p:nvSpPr>
          <p:cNvPr id="8" name="TextBox 7">
            <a:extLst>
              <a:ext uri="{FF2B5EF4-FFF2-40B4-BE49-F238E27FC236}">
                <a16:creationId xmlns:a16="http://schemas.microsoft.com/office/drawing/2014/main" id="{EF3DE3FA-092B-4818-B119-725D5FE31CD9}"/>
              </a:ext>
            </a:extLst>
          </p:cNvPr>
          <p:cNvSpPr txBox="1"/>
          <p:nvPr userDrawn="1"/>
        </p:nvSpPr>
        <p:spPr>
          <a:xfrm>
            <a:off x="11704318" y="6303088"/>
            <a:ext cx="182880" cy="457201"/>
          </a:xfrm>
          <a:prstGeom prst="rect">
            <a:avLst/>
          </a:prstGeom>
          <a:noFill/>
        </p:spPr>
        <p:txBody>
          <a:bodyPr wrap="square" lIns="0" tIns="0" rIns="0" bIns="0" rtlCol="0" anchor="ctr">
            <a:noAutofit/>
          </a:bodyPr>
          <a:lstStyle/>
          <a:p>
            <a:pPr algn="r"/>
            <a:fld id="{6E50C3A9-A1C5-42D9-B08B-06176D99F5D4}" type="slidenum">
              <a:rPr lang="en-US" sz="900" smtClean="0">
                <a:solidFill>
                  <a:schemeClr val="tx2"/>
                </a:solidFill>
              </a:rPr>
              <a:pPr algn="r"/>
              <a:t>‹#›</a:t>
            </a:fld>
            <a:endParaRPr lang="en-US" sz="800" dirty="0">
              <a:solidFill>
                <a:schemeClr val="tx2"/>
              </a:solidFill>
            </a:endParaRPr>
          </a:p>
        </p:txBody>
      </p:sp>
      <p:cxnSp>
        <p:nvCxnSpPr>
          <p:cNvPr id="10" name="Straight Connector 9">
            <a:extLst>
              <a:ext uri="{FF2B5EF4-FFF2-40B4-BE49-F238E27FC236}">
                <a16:creationId xmlns:a16="http://schemas.microsoft.com/office/drawing/2014/main" id="{D8032386-10BF-4409-8BB6-6FD9CE393668}"/>
              </a:ext>
            </a:extLst>
          </p:cNvPr>
          <p:cNvCxnSpPr/>
          <p:nvPr userDrawn="1"/>
        </p:nvCxnSpPr>
        <p:spPr>
          <a:xfrm>
            <a:off x="11675266" y="6388894"/>
            <a:ext cx="0" cy="280987"/>
          </a:xfrm>
          <a:prstGeom prst="line">
            <a:avLst/>
          </a:prstGeom>
          <a:ln>
            <a:gradFill>
              <a:gsLst>
                <a:gs pos="0">
                  <a:schemeClr val="accent1">
                    <a:lumMod val="7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57FF70E4-1F50-464D-B412-2920247A3E8C}"/>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65100" y="6346824"/>
            <a:ext cx="1608108" cy="365126"/>
          </a:xfrm>
          <a:prstGeom prst="rect">
            <a:avLst/>
          </a:prstGeom>
        </p:spPr>
      </p:pic>
      <p:sp>
        <p:nvSpPr>
          <p:cNvPr id="13" name="Rectangle 12">
            <a:extLst>
              <a:ext uri="{FF2B5EF4-FFF2-40B4-BE49-F238E27FC236}">
                <a16:creationId xmlns:a16="http://schemas.microsoft.com/office/drawing/2014/main" id="{E135DF51-F367-408E-AB1C-8EB985250CE4}"/>
              </a:ext>
            </a:extLst>
          </p:cNvPr>
          <p:cNvSpPr/>
          <p:nvPr userDrawn="1"/>
        </p:nvSpPr>
        <p:spPr>
          <a:xfrm>
            <a:off x="0" y="0"/>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2" r:id="rId1"/>
    <p:sldLayoutId id="2147483830" r:id="rId2"/>
    <p:sldLayoutId id="2147483812" r:id="rId3"/>
    <p:sldLayoutId id="2147483831" r:id="rId4"/>
    <p:sldLayoutId id="2147483824" r:id="rId5"/>
    <p:sldLayoutId id="2147483833" r:id="rId6"/>
    <p:sldLayoutId id="2147483825" r:id="rId7"/>
    <p:sldLayoutId id="2147483828" r:id="rId8"/>
    <p:sldLayoutId id="2147483826" r:id="rId9"/>
    <p:sldLayoutId id="2147483827" r:id="rId10"/>
  </p:sldLayoutIdLst>
  <p:hf sldNum="0" hdr="0" dt="0"/>
  <p:txStyles>
    <p:titleStyle>
      <a:lvl1pPr algn="l" defTabSz="914400" rtl="0" eaLnBrk="1" latinLnBrk="0" hangingPunct="1">
        <a:lnSpc>
          <a:spcPct val="90000"/>
        </a:lnSpc>
        <a:spcBef>
          <a:spcPct val="0"/>
        </a:spcBef>
        <a:buNone/>
        <a:defRPr sz="3200" b="1" kern="1200" cap="none" spc="30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8.xml"/><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gif"/><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gif"/><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762" y="1172716"/>
            <a:ext cx="10190747" cy="1096896"/>
          </a:xfrm>
        </p:spPr>
        <p:txBody>
          <a:bodyPr/>
          <a:lstStyle/>
          <a:p>
            <a:pPr algn="ctr"/>
            <a:r>
              <a:rPr lang="en-US" sz="2400" b="1" dirty="0">
                <a:solidFill>
                  <a:srgbClr val="1B4367"/>
                </a:solidFill>
                <a:latin typeface="+mn-lt"/>
                <a:ea typeface="PT Sans Caption" panose="020B0603020203020204" pitchFamily="34" charset="0"/>
              </a:rPr>
              <a:t>Small particle flow cytometry using 3 light scatter detectors enhances EV analysi</a:t>
            </a:r>
            <a:r>
              <a:rPr lang="en-US" sz="2400" dirty="0">
                <a:solidFill>
                  <a:srgbClr val="1B4367"/>
                </a:solidFill>
                <a:latin typeface="+mn-lt"/>
                <a:ea typeface="PT Sans Caption" panose="020B0603020203020204" pitchFamily="34" charset="0"/>
              </a:rPr>
              <a:t>s</a:t>
            </a:r>
            <a:br>
              <a:rPr lang="en-US" sz="2400" dirty="0">
                <a:solidFill>
                  <a:srgbClr val="1B4367"/>
                </a:solidFill>
                <a:latin typeface="+mn-lt"/>
                <a:ea typeface="PT Sans Caption" panose="020B0603020203020204" pitchFamily="34" charset="0"/>
              </a:rPr>
            </a:br>
            <a:br>
              <a:rPr lang="en-US" sz="2400" dirty="0">
                <a:solidFill>
                  <a:srgbClr val="1B4367"/>
                </a:solidFill>
                <a:latin typeface="+mn-lt"/>
                <a:ea typeface="PT Sans Caption" panose="020B0603020203020204" pitchFamily="34" charset="0"/>
              </a:rPr>
            </a:br>
            <a:br>
              <a:rPr lang="en-US" sz="2400" dirty="0">
                <a:solidFill>
                  <a:srgbClr val="1B4367"/>
                </a:solidFill>
                <a:latin typeface="+mn-lt"/>
                <a:ea typeface="PT Sans Caption" panose="020B0603020203020204" pitchFamily="34" charset="0"/>
              </a:rPr>
            </a:br>
            <a:r>
              <a:rPr lang="en-US" sz="1800" dirty="0">
                <a:solidFill>
                  <a:srgbClr val="1B4367"/>
                </a:solidFill>
                <a:latin typeface="+mn-lt"/>
                <a:ea typeface="PT Sans Caption" panose="020B0603020203020204" pitchFamily="34" charset="0"/>
              </a:rPr>
              <a:t>Presentation and Supplementary Data </a:t>
            </a:r>
            <a:br>
              <a:rPr lang="en-US" sz="1800" dirty="0">
                <a:solidFill>
                  <a:srgbClr val="1B4367"/>
                </a:solidFill>
                <a:latin typeface="+mn-lt"/>
                <a:ea typeface="PT Sans Caption" panose="020B0603020203020204" pitchFamily="34" charset="0"/>
              </a:rPr>
            </a:br>
            <a:r>
              <a:rPr lang="en-US" sz="1800" dirty="0">
                <a:solidFill>
                  <a:srgbClr val="1B4367"/>
                </a:solidFill>
                <a:latin typeface="+mn-lt"/>
                <a:ea typeface="PT Sans Caption" panose="020B0603020203020204" pitchFamily="34" charset="0"/>
              </a:rPr>
              <a:t>for CYTO2022</a:t>
            </a:r>
            <a:endParaRPr lang="en-US" sz="2400" b="1" dirty="0">
              <a:solidFill>
                <a:srgbClr val="1B4367"/>
              </a:solidFill>
              <a:latin typeface="+mn-lt"/>
              <a:ea typeface="PT Sans Caption" panose="020B0603020203020204" pitchFamily="34" charset="0"/>
              <a:cs typeface="Arial" panose="020B0604020202020204" pitchFamily="34" charset="0"/>
            </a:endParaRPr>
          </a:p>
        </p:txBody>
      </p:sp>
      <p:sp>
        <p:nvSpPr>
          <p:cNvPr id="3" name="Text Placeholder 2"/>
          <p:cNvSpPr>
            <a:spLocks noGrp="1"/>
          </p:cNvSpPr>
          <p:nvPr>
            <p:ph type="body" sz="quarter" idx="10"/>
          </p:nvPr>
        </p:nvSpPr>
        <p:spPr>
          <a:xfrm>
            <a:off x="5655199" y="3349370"/>
            <a:ext cx="6226175" cy="331788"/>
          </a:xfrm>
        </p:spPr>
        <p:txBody>
          <a:bodyPr/>
          <a:lstStyle/>
          <a:p>
            <a:r>
              <a:rPr lang="en-CA" dirty="0"/>
              <a:t> June , 2022</a:t>
            </a:r>
          </a:p>
        </p:txBody>
      </p:sp>
      <p:pic>
        <p:nvPicPr>
          <p:cNvPr id="13314" name="Picture 2">
            <a:extLst>
              <a:ext uri="{FF2B5EF4-FFF2-40B4-BE49-F238E27FC236}">
                <a16:creationId xmlns:a16="http://schemas.microsoft.com/office/drawing/2014/main" id="{8E649D40-8660-8A00-1553-ECDE83EC9D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93995" y="4081772"/>
            <a:ext cx="2079908" cy="760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DEAECB-2199-2AD2-5CBF-29A2FFA62C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2626" y="4081772"/>
            <a:ext cx="1143221" cy="760242"/>
          </a:xfrm>
          <a:prstGeom prst="rect">
            <a:avLst/>
          </a:prstGeom>
        </p:spPr>
      </p:pic>
      <p:sp>
        <p:nvSpPr>
          <p:cNvPr id="7" name="TextBox 6">
            <a:extLst>
              <a:ext uri="{FF2B5EF4-FFF2-40B4-BE49-F238E27FC236}">
                <a16:creationId xmlns:a16="http://schemas.microsoft.com/office/drawing/2014/main" id="{535C3DCA-03ED-4715-819A-98D82E2595AF}"/>
              </a:ext>
            </a:extLst>
          </p:cNvPr>
          <p:cNvSpPr txBox="1"/>
          <p:nvPr/>
        </p:nvSpPr>
        <p:spPr>
          <a:xfrm>
            <a:off x="99044" y="5976143"/>
            <a:ext cx="7822548" cy="738664"/>
          </a:xfrm>
          <a:prstGeom prst="rect">
            <a:avLst/>
          </a:prstGeom>
          <a:noFill/>
        </p:spPr>
        <p:txBody>
          <a:bodyPr wrap="square">
            <a:spAutoFit/>
          </a:bodyPr>
          <a:lstStyle/>
          <a:p>
            <a:r>
              <a:rPr lang="en-US" sz="1400" b="1" u="sng" dirty="0">
                <a:solidFill>
                  <a:schemeClr val="bg1"/>
                </a:solidFill>
                <a:ea typeface="PT Sans" panose="020B0503020203020204" pitchFamily="34" charset="0"/>
              </a:rPr>
              <a:t>Desmond Pink</a:t>
            </a:r>
            <a:r>
              <a:rPr lang="en-US" sz="1400" b="1" u="sng" baseline="30000" dirty="0">
                <a:solidFill>
                  <a:schemeClr val="bg1"/>
                </a:solidFill>
                <a:ea typeface="PT Sans" panose="020B0503020203020204" pitchFamily="34" charset="0"/>
              </a:rPr>
              <a:t> </a:t>
            </a:r>
            <a:r>
              <a:rPr lang="en-US" sz="1400" b="1" baseline="30000" dirty="0">
                <a:solidFill>
                  <a:schemeClr val="bg1"/>
                </a:solidFill>
                <a:ea typeface="PT Sans" panose="020B0503020203020204" pitchFamily="34" charset="0"/>
              </a:rPr>
              <a:t>1,2 </a:t>
            </a:r>
            <a:r>
              <a:rPr lang="en-US" sz="1400" b="1" dirty="0">
                <a:solidFill>
                  <a:schemeClr val="bg1"/>
                </a:solidFill>
                <a:ea typeface="PT Sans" panose="020B0503020203020204" pitchFamily="34" charset="0"/>
              </a:rPr>
              <a:t>, </a:t>
            </a:r>
            <a:r>
              <a:rPr lang="en-US" sz="1400" b="1" dirty="0" err="1">
                <a:solidFill>
                  <a:schemeClr val="bg1"/>
                </a:solidFill>
                <a:ea typeface="PT Sans" panose="020B0503020203020204" pitchFamily="34" charset="0"/>
              </a:rPr>
              <a:t>Arghya</a:t>
            </a:r>
            <a:r>
              <a:rPr lang="en-US" sz="1400" b="1" dirty="0">
                <a:solidFill>
                  <a:schemeClr val="bg1"/>
                </a:solidFill>
                <a:ea typeface="PT Sans" panose="020B0503020203020204" pitchFamily="34" charset="0"/>
              </a:rPr>
              <a:t> Basu</a:t>
            </a:r>
            <a:r>
              <a:rPr lang="en-US" sz="1400" b="1" baseline="30000" dirty="0">
                <a:solidFill>
                  <a:schemeClr val="bg1"/>
                </a:solidFill>
                <a:ea typeface="PT Sans" panose="020B0503020203020204" pitchFamily="34" charset="0"/>
              </a:rPr>
              <a:t>1,2</a:t>
            </a:r>
            <a:r>
              <a:rPr lang="en-US" sz="1400" b="1" dirty="0">
                <a:solidFill>
                  <a:schemeClr val="bg1"/>
                </a:solidFill>
                <a:ea typeface="PT Sans" panose="020B0503020203020204" pitchFamily="34" charset="0"/>
              </a:rPr>
              <a:t>, Juliana Valencia, </a:t>
            </a:r>
            <a:r>
              <a:rPr lang="en-US" sz="1400" b="1" baseline="30000" dirty="0">
                <a:solidFill>
                  <a:schemeClr val="bg1"/>
                </a:solidFill>
                <a:ea typeface="PT Sans" panose="020B0503020203020204" pitchFamily="34" charset="0"/>
              </a:rPr>
              <a:t>1,2</a:t>
            </a:r>
            <a:r>
              <a:rPr lang="en-US" sz="1400" b="1" dirty="0">
                <a:solidFill>
                  <a:schemeClr val="bg1"/>
                </a:solidFill>
                <a:ea typeface="PT Sans" panose="020B0503020203020204" pitchFamily="34" charset="0"/>
              </a:rPr>
              <a:t>, Diana Pham</a:t>
            </a:r>
            <a:r>
              <a:rPr lang="en-US" sz="1400" b="1" baseline="30000" dirty="0">
                <a:solidFill>
                  <a:schemeClr val="bg1"/>
                </a:solidFill>
                <a:ea typeface="PT Sans" panose="020B0503020203020204" pitchFamily="34" charset="0"/>
              </a:rPr>
              <a:t> 1,2</a:t>
            </a:r>
            <a:r>
              <a:rPr lang="en-US" sz="1400" b="1" dirty="0">
                <a:solidFill>
                  <a:schemeClr val="bg1"/>
                </a:solidFill>
                <a:ea typeface="PT Sans" panose="020B0503020203020204" pitchFamily="34" charset="0"/>
              </a:rPr>
              <a:t>, John D. Lewis</a:t>
            </a:r>
            <a:r>
              <a:rPr lang="en-US" sz="1400" b="1" baseline="30000" dirty="0">
                <a:solidFill>
                  <a:schemeClr val="bg1"/>
                </a:solidFill>
                <a:ea typeface="PT Sans" panose="020B0503020203020204" pitchFamily="34" charset="0"/>
              </a:rPr>
              <a:t>1,2</a:t>
            </a:r>
            <a:endParaRPr lang="en-US" sz="1400" b="1" dirty="0">
              <a:solidFill>
                <a:schemeClr val="bg1"/>
              </a:solidFill>
              <a:ea typeface="PT Sans" panose="020B0503020203020204" pitchFamily="34" charset="0"/>
            </a:endParaRPr>
          </a:p>
          <a:p>
            <a:r>
              <a:rPr lang="en-US" sz="1400" baseline="30000" dirty="0">
                <a:solidFill>
                  <a:schemeClr val="bg1"/>
                </a:solidFill>
                <a:ea typeface="PT Sans" panose="020B0503020203020204" pitchFamily="34" charset="0"/>
              </a:rPr>
              <a:t>1</a:t>
            </a:r>
            <a:r>
              <a:rPr lang="en-US" sz="1400" dirty="0">
                <a:solidFill>
                  <a:schemeClr val="bg1"/>
                </a:solidFill>
                <a:ea typeface="PT Sans" panose="020B0503020203020204" pitchFamily="34" charset="0"/>
              </a:rPr>
              <a:t> Department of Experimental Oncology, Faculty of Medicine and Dentistry, University of Alberta, Edmonton, Canada</a:t>
            </a:r>
          </a:p>
          <a:p>
            <a:r>
              <a:rPr lang="en-US" sz="1400" baseline="30000" dirty="0">
                <a:solidFill>
                  <a:schemeClr val="bg1"/>
                </a:solidFill>
                <a:ea typeface="PT Sans" panose="020B0503020203020204" pitchFamily="34" charset="0"/>
                <a:cs typeface="Arial" panose="020B0604020202020204" pitchFamily="34" charset="0"/>
              </a:rPr>
              <a:t>2  </a:t>
            </a:r>
            <a:r>
              <a:rPr lang="en-US" sz="1400" dirty="0">
                <a:solidFill>
                  <a:schemeClr val="bg1"/>
                </a:solidFill>
                <a:ea typeface="PT Sans" panose="020B0503020203020204" pitchFamily="34" charset="0"/>
                <a:cs typeface="Arial" panose="020B0604020202020204" pitchFamily="34" charset="0"/>
              </a:rPr>
              <a:t>Nanostics Precision Health, Edmonton, Alberta, Canada </a:t>
            </a:r>
          </a:p>
        </p:txBody>
      </p:sp>
    </p:spTree>
    <p:extLst>
      <p:ext uri="{BB962C8B-B14F-4D97-AF65-F5344CB8AC3E}">
        <p14:creationId xmlns:p14="http://schemas.microsoft.com/office/powerpoint/2010/main" val="184080635"/>
      </p:ext>
    </p:extLst>
  </p:cSld>
  <p:clrMapOvr>
    <a:masterClrMapping/>
  </p:clrMapOvr>
  <mc:AlternateContent xmlns:mc="http://schemas.openxmlformats.org/markup-compatibility/2006" xmlns:p14="http://schemas.microsoft.com/office/powerpoint/2010/main">
    <mc:Choice Requires="p14">
      <p:transition spd="slow" p14:dur="2000" advTm="5831"/>
    </mc:Choice>
    <mc:Fallback xmlns="">
      <p:transition spd="slow" advTm="58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D201-E408-3A97-C48D-3D93C4F06785}"/>
              </a:ext>
            </a:extLst>
          </p:cNvPr>
          <p:cNvSpPr>
            <a:spLocks noGrp="1"/>
          </p:cNvSpPr>
          <p:nvPr>
            <p:ph type="title"/>
          </p:nvPr>
        </p:nvSpPr>
        <p:spPr>
          <a:xfrm>
            <a:off x="304799" y="157901"/>
            <a:ext cx="11582401" cy="400957"/>
          </a:xfrm>
        </p:spPr>
        <p:txBody>
          <a:bodyPr/>
          <a:lstStyle/>
          <a:p>
            <a:r>
              <a:rPr lang="en-US" sz="2000" dirty="0"/>
              <a:t>3.4 Common EV Bead Standards Overlay with Refractive Index Emulsion Oils</a:t>
            </a:r>
            <a:endParaRPr lang="en-CA" sz="2000" dirty="0"/>
          </a:p>
        </p:txBody>
      </p:sp>
      <p:pic>
        <p:nvPicPr>
          <p:cNvPr id="5" name="Picture 4">
            <a:extLst>
              <a:ext uri="{FF2B5EF4-FFF2-40B4-BE49-F238E27FC236}">
                <a16:creationId xmlns:a16="http://schemas.microsoft.com/office/drawing/2014/main" id="{646C9DC6-5253-5818-C0A5-47CF029D9EA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78681" y="905348"/>
            <a:ext cx="7171765" cy="5486400"/>
          </a:xfrm>
          <a:prstGeom prst="rect">
            <a:avLst/>
          </a:prstGeom>
        </p:spPr>
      </p:pic>
      <p:sp>
        <p:nvSpPr>
          <p:cNvPr id="13" name="TextBox 12">
            <a:extLst>
              <a:ext uri="{FF2B5EF4-FFF2-40B4-BE49-F238E27FC236}">
                <a16:creationId xmlns:a16="http://schemas.microsoft.com/office/drawing/2014/main" id="{21F3F209-ABBC-09EB-F223-7F8DDBD3E2AA}"/>
              </a:ext>
            </a:extLst>
          </p:cNvPr>
          <p:cNvSpPr txBox="1"/>
          <p:nvPr/>
        </p:nvSpPr>
        <p:spPr>
          <a:xfrm>
            <a:off x="5018621" y="5611655"/>
            <a:ext cx="2154757" cy="307777"/>
          </a:xfrm>
          <a:prstGeom prst="rect">
            <a:avLst/>
          </a:prstGeom>
          <a:solidFill>
            <a:schemeClr val="bg1"/>
          </a:solidFill>
        </p:spPr>
        <p:txBody>
          <a:bodyPr wrap="none" rtlCol="0">
            <a:spAutoFit/>
          </a:bodyPr>
          <a:lstStyle/>
          <a:p>
            <a:r>
              <a:rPr lang="en-CA" sz="1400" dirty="0">
                <a:solidFill>
                  <a:srgbClr val="E2C7D6"/>
                </a:solidFill>
                <a:sym typeface="Wingdings" panose="05000000000000000000" pitchFamily="2" charset="2"/>
              </a:rPr>
              <a:t></a:t>
            </a:r>
            <a:r>
              <a:rPr lang="en-CA" sz="1400" dirty="0"/>
              <a:t> </a:t>
            </a:r>
            <a:r>
              <a:rPr lang="en-CA" sz="1400" dirty="0" err="1"/>
              <a:t>Cargille</a:t>
            </a:r>
            <a:r>
              <a:rPr lang="en-CA" sz="1400" dirty="0"/>
              <a:t> R.I. Ref Oil 1.5900 </a:t>
            </a:r>
          </a:p>
        </p:txBody>
      </p:sp>
      <p:sp>
        <p:nvSpPr>
          <p:cNvPr id="14" name="TextBox 13">
            <a:extLst>
              <a:ext uri="{FF2B5EF4-FFF2-40B4-BE49-F238E27FC236}">
                <a16:creationId xmlns:a16="http://schemas.microsoft.com/office/drawing/2014/main" id="{4DF2A024-2E0C-F99F-4613-DDDC4EEDA8E2}"/>
              </a:ext>
            </a:extLst>
          </p:cNvPr>
          <p:cNvSpPr txBox="1"/>
          <p:nvPr/>
        </p:nvSpPr>
        <p:spPr>
          <a:xfrm>
            <a:off x="5018621" y="5972775"/>
            <a:ext cx="2154757" cy="307777"/>
          </a:xfrm>
          <a:prstGeom prst="rect">
            <a:avLst/>
          </a:prstGeom>
          <a:solidFill>
            <a:schemeClr val="bg1"/>
          </a:solidFill>
        </p:spPr>
        <p:txBody>
          <a:bodyPr wrap="none" rtlCol="0">
            <a:spAutoFit/>
          </a:bodyPr>
          <a:lstStyle/>
          <a:p>
            <a:r>
              <a:rPr lang="en-CA" sz="1400" dirty="0">
                <a:solidFill>
                  <a:srgbClr val="ADB3D3"/>
                </a:solidFill>
                <a:sym typeface="Wingdings" panose="05000000000000000000" pitchFamily="2" charset="2"/>
              </a:rPr>
              <a:t></a:t>
            </a:r>
            <a:r>
              <a:rPr lang="en-CA" sz="1400" dirty="0"/>
              <a:t> </a:t>
            </a:r>
            <a:r>
              <a:rPr lang="en-CA" sz="1400" dirty="0" err="1"/>
              <a:t>Cargille</a:t>
            </a:r>
            <a:r>
              <a:rPr lang="en-CA" sz="1400" dirty="0"/>
              <a:t> R.I. Ref Oil 1.4200 </a:t>
            </a:r>
          </a:p>
        </p:txBody>
      </p:sp>
      <p:sp>
        <p:nvSpPr>
          <p:cNvPr id="15" name="TextBox 14">
            <a:extLst>
              <a:ext uri="{FF2B5EF4-FFF2-40B4-BE49-F238E27FC236}">
                <a16:creationId xmlns:a16="http://schemas.microsoft.com/office/drawing/2014/main" id="{96FE544F-1B62-FD8C-6763-5E8FB16EDE8C}"/>
              </a:ext>
            </a:extLst>
          </p:cNvPr>
          <p:cNvSpPr txBox="1"/>
          <p:nvPr/>
        </p:nvSpPr>
        <p:spPr>
          <a:xfrm>
            <a:off x="5018621" y="6301629"/>
            <a:ext cx="2154757" cy="307777"/>
          </a:xfrm>
          <a:prstGeom prst="rect">
            <a:avLst/>
          </a:prstGeom>
          <a:solidFill>
            <a:schemeClr val="bg1"/>
          </a:solidFill>
        </p:spPr>
        <p:txBody>
          <a:bodyPr wrap="none" rtlCol="0">
            <a:spAutoFit/>
          </a:bodyPr>
          <a:lstStyle/>
          <a:p>
            <a:r>
              <a:rPr lang="en-CA" sz="1400" dirty="0">
                <a:solidFill>
                  <a:srgbClr val="A7D1A7"/>
                </a:solidFill>
                <a:sym typeface="Wingdings" panose="05000000000000000000" pitchFamily="2" charset="2"/>
              </a:rPr>
              <a:t></a:t>
            </a:r>
            <a:r>
              <a:rPr lang="en-CA" sz="1400" dirty="0"/>
              <a:t> </a:t>
            </a:r>
            <a:r>
              <a:rPr lang="en-CA" sz="1400" dirty="0" err="1"/>
              <a:t>Cargille</a:t>
            </a:r>
            <a:r>
              <a:rPr lang="en-CA" sz="1400" dirty="0"/>
              <a:t> R.I. Ref Oil 1.3800 </a:t>
            </a:r>
          </a:p>
        </p:txBody>
      </p:sp>
      <p:sp>
        <p:nvSpPr>
          <p:cNvPr id="16" name="TextBox 15">
            <a:extLst>
              <a:ext uri="{FF2B5EF4-FFF2-40B4-BE49-F238E27FC236}">
                <a16:creationId xmlns:a16="http://schemas.microsoft.com/office/drawing/2014/main" id="{0F610642-62A8-2226-08FB-0B238E9380A0}"/>
              </a:ext>
            </a:extLst>
          </p:cNvPr>
          <p:cNvSpPr txBox="1"/>
          <p:nvPr/>
        </p:nvSpPr>
        <p:spPr>
          <a:xfrm>
            <a:off x="7173378" y="5940509"/>
            <a:ext cx="1925464" cy="307777"/>
          </a:xfrm>
          <a:prstGeom prst="rect">
            <a:avLst/>
          </a:prstGeom>
          <a:solidFill>
            <a:schemeClr val="bg1"/>
          </a:solidFill>
        </p:spPr>
        <p:txBody>
          <a:bodyPr wrap="none" rtlCol="0">
            <a:spAutoFit/>
          </a:bodyPr>
          <a:lstStyle/>
          <a:p>
            <a:r>
              <a:rPr lang="en-CA" sz="1400" dirty="0">
                <a:solidFill>
                  <a:srgbClr val="2626D9"/>
                </a:solidFill>
                <a:sym typeface="Wingdings" panose="05000000000000000000" pitchFamily="2" charset="2"/>
              </a:rPr>
              <a:t></a:t>
            </a:r>
            <a:r>
              <a:rPr lang="en-CA" sz="1400" dirty="0"/>
              <a:t> Apogee 1527 Si Mixture</a:t>
            </a:r>
          </a:p>
        </p:txBody>
      </p:sp>
      <p:sp>
        <p:nvSpPr>
          <p:cNvPr id="18" name="TextBox 17">
            <a:extLst>
              <a:ext uri="{FF2B5EF4-FFF2-40B4-BE49-F238E27FC236}">
                <a16:creationId xmlns:a16="http://schemas.microsoft.com/office/drawing/2014/main" id="{D4F19F7D-43E2-A94F-85CD-0294C9B115AD}"/>
              </a:ext>
            </a:extLst>
          </p:cNvPr>
          <p:cNvSpPr txBox="1"/>
          <p:nvPr/>
        </p:nvSpPr>
        <p:spPr>
          <a:xfrm>
            <a:off x="7173378" y="6262724"/>
            <a:ext cx="1991186" cy="307777"/>
          </a:xfrm>
          <a:prstGeom prst="rect">
            <a:avLst/>
          </a:prstGeom>
          <a:solidFill>
            <a:schemeClr val="bg1"/>
          </a:solidFill>
        </p:spPr>
        <p:txBody>
          <a:bodyPr wrap="none" rtlCol="0">
            <a:spAutoFit/>
          </a:bodyPr>
          <a:lstStyle/>
          <a:p>
            <a:r>
              <a:rPr lang="en-CA" sz="1400" dirty="0">
                <a:solidFill>
                  <a:srgbClr val="FF0000"/>
                </a:solidFill>
                <a:sym typeface="Wingdings" panose="05000000000000000000" pitchFamily="2" charset="2"/>
              </a:rPr>
              <a:t></a:t>
            </a:r>
            <a:r>
              <a:rPr lang="en-CA" sz="1400" dirty="0"/>
              <a:t> Apogee 1527 PS Mixture</a:t>
            </a:r>
          </a:p>
        </p:txBody>
      </p:sp>
      <p:pic>
        <p:nvPicPr>
          <p:cNvPr id="19" name="Picture 18">
            <a:extLst>
              <a:ext uri="{FF2B5EF4-FFF2-40B4-BE49-F238E27FC236}">
                <a16:creationId xmlns:a16="http://schemas.microsoft.com/office/drawing/2014/main" id="{08F0CC02-D082-0175-E67D-B0B20108AA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799" y="1217342"/>
            <a:ext cx="2514600" cy="2514600"/>
          </a:xfrm>
          <a:prstGeom prst="rect">
            <a:avLst/>
          </a:prstGeom>
        </p:spPr>
      </p:pic>
      <p:pic>
        <p:nvPicPr>
          <p:cNvPr id="21" name="Picture 20">
            <a:extLst>
              <a:ext uri="{FF2B5EF4-FFF2-40B4-BE49-F238E27FC236}">
                <a16:creationId xmlns:a16="http://schemas.microsoft.com/office/drawing/2014/main" id="{A486B6E6-566C-22FD-645B-A6154F76DDE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00844" y="1362548"/>
            <a:ext cx="2286000" cy="2286000"/>
          </a:xfrm>
          <a:prstGeom prst="rect">
            <a:avLst/>
          </a:prstGeom>
        </p:spPr>
      </p:pic>
      <p:pic>
        <p:nvPicPr>
          <p:cNvPr id="23" name="Picture 22">
            <a:extLst>
              <a:ext uri="{FF2B5EF4-FFF2-40B4-BE49-F238E27FC236}">
                <a16:creationId xmlns:a16="http://schemas.microsoft.com/office/drawing/2014/main" id="{2E3706EC-B6C9-86D2-072E-C997E57A64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3049" y="3808397"/>
            <a:ext cx="2286000" cy="2286000"/>
          </a:xfrm>
          <a:prstGeom prst="rect">
            <a:avLst/>
          </a:prstGeom>
        </p:spPr>
      </p:pic>
      <p:pic>
        <p:nvPicPr>
          <p:cNvPr id="30" name="Picture 29">
            <a:extLst>
              <a:ext uri="{FF2B5EF4-FFF2-40B4-BE49-F238E27FC236}">
                <a16:creationId xmlns:a16="http://schemas.microsoft.com/office/drawing/2014/main" id="{BF3899A9-F669-C420-F05B-C39C48550C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799" y="3808397"/>
            <a:ext cx="2286000" cy="2286000"/>
          </a:xfrm>
          <a:prstGeom prst="rect">
            <a:avLst/>
          </a:prstGeom>
        </p:spPr>
      </p:pic>
      <p:sp>
        <p:nvSpPr>
          <p:cNvPr id="31" name="TextBox 30">
            <a:extLst>
              <a:ext uri="{FF2B5EF4-FFF2-40B4-BE49-F238E27FC236}">
                <a16:creationId xmlns:a16="http://schemas.microsoft.com/office/drawing/2014/main" id="{B7B9D501-3425-665E-3489-824092D002F9}"/>
              </a:ext>
            </a:extLst>
          </p:cNvPr>
          <p:cNvSpPr txBox="1"/>
          <p:nvPr/>
        </p:nvSpPr>
        <p:spPr>
          <a:xfrm>
            <a:off x="1562099" y="547437"/>
            <a:ext cx="8750441" cy="369332"/>
          </a:xfrm>
          <a:prstGeom prst="rect">
            <a:avLst/>
          </a:prstGeom>
          <a:noFill/>
        </p:spPr>
        <p:txBody>
          <a:bodyPr wrap="square">
            <a:spAutoFit/>
          </a:bodyPr>
          <a:lstStyle/>
          <a:p>
            <a:r>
              <a:rPr lang="en-US" b="0" i="0" dirty="0">
                <a:solidFill>
                  <a:srgbClr val="323232"/>
                </a:solidFill>
                <a:effectLst/>
                <a:latin typeface="Helvetica" panose="020B0604020202020204" pitchFamily="34" charset="0"/>
              </a:rPr>
              <a:t>Apogee 1527 Si and Polystyrene beads overlaid with the expected emulsion profiles. </a:t>
            </a:r>
            <a:endParaRPr lang="en-CA"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86311184"/>
      </p:ext>
    </p:extLst>
  </p:cSld>
  <p:clrMapOvr>
    <a:masterClrMapping/>
  </p:clrMapOvr>
  <mc:AlternateContent xmlns:mc="http://schemas.openxmlformats.org/markup-compatibility/2006" xmlns:p14="http://schemas.microsoft.com/office/powerpoint/2010/main">
    <mc:Choice Requires="p14">
      <p:transition spd="slow" p14:dur="2000" advTm="18254"/>
    </mc:Choice>
    <mc:Fallback xmlns="">
      <p:transition spd="slow" advTm="1825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p:txBody>
          <a:bodyPr/>
          <a:lstStyle/>
          <a:p>
            <a:r>
              <a:rPr lang="en-CA" dirty="0"/>
              <a:t>Section 4. </a:t>
            </a:r>
          </a:p>
        </p:txBody>
      </p:sp>
      <p:sp>
        <p:nvSpPr>
          <p:cNvPr id="4" name="TextBox 3">
            <a:extLst>
              <a:ext uri="{FF2B5EF4-FFF2-40B4-BE49-F238E27FC236}">
                <a16:creationId xmlns:a16="http://schemas.microsoft.com/office/drawing/2014/main" id="{AD288864-AEBC-CC4E-2583-E9E8C75DD0AD}"/>
              </a:ext>
            </a:extLst>
          </p:cNvPr>
          <p:cNvSpPr txBox="1"/>
          <p:nvPr/>
        </p:nvSpPr>
        <p:spPr>
          <a:xfrm>
            <a:off x="725382" y="792105"/>
            <a:ext cx="10904964" cy="4462760"/>
          </a:xfrm>
          <a:prstGeom prst="rect">
            <a:avLst/>
          </a:prstGeom>
          <a:noFill/>
        </p:spPr>
        <p:txBody>
          <a:bodyPr wrap="square" rtlCol="0">
            <a:spAutoFit/>
          </a:bodyPr>
          <a:lstStyle/>
          <a:p>
            <a:pPr algn="ctr"/>
            <a:r>
              <a:rPr lang="en-US" sz="3200" b="0" i="0" dirty="0">
                <a:solidFill>
                  <a:srgbClr val="323232"/>
                </a:solidFill>
                <a:effectLst/>
                <a:latin typeface="Helvetica" panose="020B0604020202020204" pitchFamily="34" charset="0"/>
              </a:rPr>
              <a:t>How well do common bead standards match with refractive index oil emulsions?</a:t>
            </a:r>
          </a:p>
          <a:p>
            <a:pPr marL="342900" indent="-342900">
              <a:buFont typeface="Arial" panose="020B0604020202020204" pitchFamily="34" charset="0"/>
              <a:buChar char="•"/>
            </a:pPr>
            <a:endParaRPr lang="en-US" sz="2000" dirty="0">
              <a:solidFill>
                <a:srgbClr val="323232"/>
              </a:solidFill>
              <a:latin typeface="Helvetica" panose="020B0604020202020204" pitchFamily="34" charset="0"/>
            </a:endParaRPr>
          </a:p>
          <a:p>
            <a:pPr marL="342900" indent="-342900">
              <a:buFont typeface="Arial" panose="020B0604020202020204" pitchFamily="34" charset="0"/>
              <a:buChar char="•"/>
            </a:pPr>
            <a:endParaRPr lang="en-US" sz="2000" dirty="0">
              <a:solidFill>
                <a:srgbClr val="323232"/>
              </a:solidFill>
              <a:latin typeface="Helvetica" panose="020B0604020202020204" pitchFamily="34" charset="0"/>
            </a:endParaRPr>
          </a:p>
          <a:p>
            <a:endParaRPr lang="en-US" sz="2000" dirty="0">
              <a:solidFill>
                <a:srgbClr val="323232"/>
              </a:solidFill>
              <a:latin typeface="Helvetica" panose="020B0604020202020204" pitchFamily="34" charset="0"/>
            </a:endParaRPr>
          </a:p>
          <a:p>
            <a:pPr marL="1077913" indent="-452438"/>
            <a:r>
              <a:rPr lang="en-US" sz="2800" b="0" i="0" dirty="0">
                <a:solidFill>
                  <a:srgbClr val="323232"/>
                </a:solidFill>
                <a:effectLst/>
                <a:latin typeface="Helvetica" panose="020B0604020202020204" pitchFamily="34" charset="0"/>
              </a:rPr>
              <a:t>Our data provide clear visual confirmation of </a:t>
            </a:r>
          </a:p>
          <a:p>
            <a:pPr marL="1077913" indent="-452438">
              <a:buFont typeface="Arial" panose="020B0604020202020204" pitchFamily="34" charset="0"/>
              <a:buChar char="•"/>
            </a:pPr>
            <a:r>
              <a:rPr lang="en-US" sz="2800" b="0" i="0" dirty="0">
                <a:solidFill>
                  <a:srgbClr val="323232"/>
                </a:solidFill>
                <a:effectLst/>
                <a:latin typeface="Helvetica" panose="020B0604020202020204" pitchFamily="34" charset="0"/>
              </a:rPr>
              <a:t>NIST bead overlay onto RI standard of 1.5900</a:t>
            </a:r>
          </a:p>
          <a:p>
            <a:pPr marL="1077913" indent="-452438">
              <a:buFont typeface="Arial" panose="020B0604020202020204" pitchFamily="34" charset="0"/>
              <a:buChar char="•"/>
            </a:pPr>
            <a:r>
              <a:rPr lang="en-US" sz="2800" b="0" i="0" dirty="0">
                <a:solidFill>
                  <a:srgbClr val="323232"/>
                </a:solidFill>
                <a:effectLst/>
                <a:latin typeface="Helvetica" panose="020B0604020202020204" pitchFamily="34" charset="0"/>
              </a:rPr>
              <a:t>Silica bead overlay onto RI standard of 1.4200</a:t>
            </a:r>
          </a:p>
          <a:p>
            <a:pPr marL="1077913" indent="-452438">
              <a:buFont typeface="Arial" panose="020B0604020202020204" pitchFamily="34" charset="0"/>
              <a:buChar char="•"/>
            </a:pPr>
            <a:r>
              <a:rPr lang="en-US" sz="2800" b="0" i="0" dirty="0">
                <a:solidFill>
                  <a:srgbClr val="323232"/>
                </a:solidFill>
                <a:effectLst/>
                <a:latin typeface="Helvetica" panose="020B0604020202020204" pitchFamily="34" charset="0"/>
              </a:rPr>
              <a:t> Verity bead overlay onto the RI standard 1.3800</a:t>
            </a:r>
          </a:p>
          <a:p>
            <a:pPr marL="1077913" indent="-452438">
              <a:buFont typeface="Arial" panose="020B0604020202020204" pitchFamily="34" charset="0"/>
              <a:buChar char="•"/>
            </a:pPr>
            <a:r>
              <a:rPr lang="en-US" sz="2800" dirty="0">
                <a:solidFill>
                  <a:srgbClr val="323232"/>
                </a:solidFill>
                <a:latin typeface="Helvetica" panose="020B0604020202020204" pitchFamily="34" charset="0"/>
              </a:rPr>
              <a:t>Apogee mix overlay onto RI standards 1.5900 &amp; 1.4200</a:t>
            </a:r>
          </a:p>
          <a:p>
            <a:endParaRPr lang="en-US" sz="2000" dirty="0">
              <a:solidFill>
                <a:srgbClr val="323232"/>
              </a:solidFill>
              <a:latin typeface="Helvetica" panose="020B0604020202020204" pitchFamily="34" charset="0"/>
            </a:endParaRPr>
          </a:p>
        </p:txBody>
      </p:sp>
    </p:spTree>
    <p:extLst>
      <p:ext uri="{BB962C8B-B14F-4D97-AF65-F5344CB8AC3E}">
        <p14:creationId xmlns:p14="http://schemas.microsoft.com/office/powerpoint/2010/main" val="2549193832"/>
      </p:ext>
    </p:extLst>
  </p:cSld>
  <p:clrMapOvr>
    <a:masterClrMapping/>
  </p:clrMapOvr>
  <mc:AlternateContent xmlns:mc="http://schemas.openxmlformats.org/markup-compatibility/2006" xmlns:p14="http://schemas.microsoft.com/office/powerpoint/2010/main">
    <mc:Choice Requires="p14">
      <p:transition spd="slow" p14:dur="2000" advTm="20360"/>
    </mc:Choice>
    <mc:Fallback xmlns="">
      <p:transition spd="slow" advTm="2036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p:txBody>
          <a:bodyPr/>
          <a:lstStyle/>
          <a:p>
            <a:r>
              <a:rPr lang="en-CA" dirty="0"/>
              <a:t>Section 4. </a:t>
            </a:r>
          </a:p>
        </p:txBody>
      </p:sp>
      <p:sp>
        <p:nvSpPr>
          <p:cNvPr id="4" name="TextBox 3">
            <a:extLst>
              <a:ext uri="{FF2B5EF4-FFF2-40B4-BE49-F238E27FC236}">
                <a16:creationId xmlns:a16="http://schemas.microsoft.com/office/drawing/2014/main" id="{AD288864-AEBC-CC4E-2583-E9E8C75DD0AD}"/>
              </a:ext>
            </a:extLst>
          </p:cNvPr>
          <p:cNvSpPr txBox="1"/>
          <p:nvPr/>
        </p:nvSpPr>
        <p:spPr>
          <a:xfrm>
            <a:off x="1890706" y="98754"/>
            <a:ext cx="10411894" cy="2308324"/>
          </a:xfrm>
          <a:prstGeom prst="rect">
            <a:avLst/>
          </a:prstGeom>
          <a:noFill/>
        </p:spPr>
        <p:txBody>
          <a:bodyPr wrap="square" rtlCol="0">
            <a:spAutoFit/>
          </a:bodyPr>
          <a:lstStyle/>
          <a:p>
            <a:pPr algn="ctr"/>
            <a:r>
              <a:rPr lang="en-US" sz="3200" b="0" i="0" dirty="0">
                <a:solidFill>
                  <a:srgbClr val="323232"/>
                </a:solidFill>
                <a:effectLst/>
                <a:latin typeface="Helvetica" panose="020B0604020202020204" pitchFamily="34" charset="0"/>
              </a:rPr>
              <a:t>How well do common samples used for EV analysis match with refractive index oil emulsions?</a:t>
            </a:r>
          </a:p>
          <a:p>
            <a:pPr marL="342900" indent="-342900">
              <a:buFont typeface="Arial" panose="020B0604020202020204" pitchFamily="34" charset="0"/>
              <a:buChar char="•"/>
            </a:pPr>
            <a:endParaRPr lang="en-US" sz="2000" dirty="0">
              <a:solidFill>
                <a:srgbClr val="323232"/>
              </a:solidFill>
              <a:latin typeface="Helvetica" panose="020B0604020202020204" pitchFamily="34" charset="0"/>
            </a:endParaRP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endParaRPr lang="en-US" sz="2000" dirty="0">
              <a:solidFill>
                <a:srgbClr val="323232"/>
              </a:solidFill>
              <a:latin typeface="Helvetica" panose="020B0604020202020204" pitchFamily="34" charset="0"/>
            </a:endParaRPr>
          </a:p>
        </p:txBody>
      </p:sp>
      <p:sp>
        <p:nvSpPr>
          <p:cNvPr id="6" name="TextBox 5">
            <a:extLst>
              <a:ext uri="{FF2B5EF4-FFF2-40B4-BE49-F238E27FC236}">
                <a16:creationId xmlns:a16="http://schemas.microsoft.com/office/drawing/2014/main" id="{DF01CC1C-14C5-1683-D60A-FCAEBF742D2E}"/>
              </a:ext>
            </a:extLst>
          </p:cNvPr>
          <p:cNvSpPr txBox="1"/>
          <p:nvPr/>
        </p:nvSpPr>
        <p:spPr>
          <a:xfrm>
            <a:off x="701746" y="1252916"/>
            <a:ext cx="10411894" cy="501675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(4.1) Fasted plasma stained for CD41a (a common platelet marker) showed that platelets and platelet derived particles were integrated with both the RI1.38 profile and between the RI 1.42 and 1.59 emulsion profiles. Again, particles below ~180nm Si appear to merged with all RI emulsions.</a:t>
            </a:r>
          </a:p>
          <a:p>
            <a:pPr marL="342900" indent="-342900">
              <a:buFont typeface="Arial" panose="020B0604020202020204" pitchFamily="34" charset="0"/>
              <a:buChar char="•"/>
            </a:pPr>
            <a:endParaRPr lang="en-US"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Serum (4.2) gave a similar data as plasma.</a:t>
            </a:r>
          </a:p>
          <a:p>
            <a:pPr marL="342900" indent="-342900">
              <a:buFont typeface="Arial" panose="020B0604020202020204" pitchFamily="34" charset="0"/>
              <a:buChar char="•"/>
            </a:pPr>
            <a:endParaRPr lang="en-US"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First catch urine (4.3) yielded more smaller particles that appeared to be immersed between the RI1.38 and 1.42 emulsions, bigger particles appeared to have a higher refractive index. </a:t>
            </a:r>
          </a:p>
          <a:p>
            <a:pPr marL="342900" indent="-342900">
              <a:buFont typeface="Arial" panose="020B0604020202020204" pitchFamily="34" charset="0"/>
              <a:buChar char="•"/>
            </a:pPr>
            <a:endParaRPr lang="en-US"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Small particles from semen samples (4.4) were consistently between RI 1.42 and 1.38 emulsion profiles. </a:t>
            </a:r>
          </a:p>
          <a:p>
            <a:pPr marL="342900" indent="-342900">
              <a:buFont typeface="Arial" panose="020B0604020202020204" pitchFamily="34" charset="0"/>
              <a:buChar char="•"/>
            </a:pPr>
            <a:endParaRPr lang="en-US"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All particles from any sample below the ~180nm Silica size appeared to be merged within each of the emulsion profiles in this range. </a:t>
            </a:r>
          </a:p>
        </p:txBody>
      </p:sp>
    </p:spTree>
    <p:extLst>
      <p:ext uri="{BB962C8B-B14F-4D97-AF65-F5344CB8AC3E}">
        <p14:creationId xmlns:p14="http://schemas.microsoft.com/office/powerpoint/2010/main" val="928331765"/>
      </p:ext>
    </p:extLst>
  </p:cSld>
  <p:clrMapOvr>
    <a:masterClrMapping/>
  </p:clrMapOvr>
  <mc:AlternateContent xmlns:mc="http://schemas.openxmlformats.org/markup-compatibility/2006" xmlns:p14="http://schemas.microsoft.com/office/powerpoint/2010/main">
    <mc:Choice Requires="p14">
      <p:transition spd="slow" p14:dur="2000" advTm="22135"/>
    </mc:Choice>
    <mc:Fallback xmlns="">
      <p:transition spd="slow" advTm="221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4.1 Common EV Sample Matrices Show Clear Patterns of Overlay &amp; Separation with Refractive Index Emulsion Oils</a:t>
            </a:r>
            <a:endParaRPr lang="en-CA" sz="2400" dirty="0"/>
          </a:p>
        </p:txBody>
      </p:sp>
      <p:pic>
        <p:nvPicPr>
          <p:cNvPr id="4" name="Picture 3">
            <a:extLst>
              <a:ext uri="{FF2B5EF4-FFF2-40B4-BE49-F238E27FC236}">
                <a16:creationId xmlns:a16="http://schemas.microsoft.com/office/drawing/2014/main" id="{E49803B4-6A17-B418-B0DD-FCCD2F8E5DE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874" y="914400"/>
            <a:ext cx="7769412" cy="5943600"/>
          </a:xfrm>
          <a:prstGeom prst="rect">
            <a:avLst/>
          </a:prstGeom>
        </p:spPr>
      </p:pic>
      <p:sp>
        <p:nvSpPr>
          <p:cNvPr id="5" name="TextBox 4">
            <a:extLst>
              <a:ext uri="{FF2B5EF4-FFF2-40B4-BE49-F238E27FC236}">
                <a16:creationId xmlns:a16="http://schemas.microsoft.com/office/drawing/2014/main" id="{3BAD5C2C-28C0-1707-5137-605EDAD08EDB}"/>
              </a:ext>
            </a:extLst>
          </p:cNvPr>
          <p:cNvSpPr txBox="1"/>
          <p:nvPr/>
        </p:nvSpPr>
        <p:spPr>
          <a:xfrm>
            <a:off x="9192164" y="3665871"/>
            <a:ext cx="2154757" cy="307777"/>
          </a:xfrm>
          <a:prstGeom prst="rect">
            <a:avLst/>
          </a:prstGeom>
          <a:solidFill>
            <a:schemeClr val="bg1"/>
          </a:solidFill>
        </p:spPr>
        <p:txBody>
          <a:bodyPr wrap="none" rtlCol="0">
            <a:spAutoFit/>
          </a:bodyPr>
          <a:lstStyle/>
          <a:p>
            <a:r>
              <a:rPr lang="en-CA" sz="1400" dirty="0">
                <a:solidFill>
                  <a:srgbClr val="E2C7D6"/>
                </a:solidFill>
                <a:sym typeface="Wingdings" panose="05000000000000000000" pitchFamily="2" charset="2"/>
              </a:rPr>
              <a:t></a:t>
            </a:r>
            <a:r>
              <a:rPr lang="en-CA" sz="1400" dirty="0"/>
              <a:t> </a:t>
            </a:r>
            <a:r>
              <a:rPr lang="en-CA" sz="1400" dirty="0" err="1"/>
              <a:t>Cargille</a:t>
            </a:r>
            <a:r>
              <a:rPr lang="en-CA" sz="1400" dirty="0"/>
              <a:t> R.I. Ref Oil 1.5900 </a:t>
            </a:r>
          </a:p>
        </p:txBody>
      </p:sp>
      <p:sp>
        <p:nvSpPr>
          <p:cNvPr id="6" name="TextBox 5">
            <a:extLst>
              <a:ext uri="{FF2B5EF4-FFF2-40B4-BE49-F238E27FC236}">
                <a16:creationId xmlns:a16="http://schemas.microsoft.com/office/drawing/2014/main" id="{F4A018C9-F42D-5775-02E4-2BFED5D53B37}"/>
              </a:ext>
            </a:extLst>
          </p:cNvPr>
          <p:cNvSpPr txBox="1"/>
          <p:nvPr/>
        </p:nvSpPr>
        <p:spPr>
          <a:xfrm>
            <a:off x="9192163" y="4026991"/>
            <a:ext cx="2154757" cy="307777"/>
          </a:xfrm>
          <a:prstGeom prst="rect">
            <a:avLst/>
          </a:prstGeom>
          <a:solidFill>
            <a:schemeClr val="bg1"/>
          </a:solidFill>
        </p:spPr>
        <p:txBody>
          <a:bodyPr wrap="none" rtlCol="0">
            <a:spAutoFit/>
          </a:bodyPr>
          <a:lstStyle/>
          <a:p>
            <a:r>
              <a:rPr lang="en-CA" sz="1400" dirty="0">
                <a:solidFill>
                  <a:srgbClr val="ADB3D3"/>
                </a:solidFill>
                <a:sym typeface="Wingdings" panose="05000000000000000000" pitchFamily="2" charset="2"/>
              </a:rPr>
              <a:t></a:t>
            </a:r>
            <a:r>
              <a:rPr lang="en-CA" sz="1400" dirty="0"/>
              <a:t> </a:t>
            </a:r>
            <a:r>
              <a:rPr lang="en-CA" sz="1400" dirty="0" err="1"/>
              <a:t>Cargille</a:t>
            </a:r>
            <a:r>
              <a:rPr lang="en-CA" sz="1400" dirty="0"/>
              <a:t> R.I. Ref Oil 1.4200 </a:t>
            </a:r>
          </a:p>
        </p:txBody>
      </p:sp>
      <p:sp>
        <p:nvSpPr>
          <p:cNvPr id="7" name="TextBox 6">
            <a:extLst>
              <a:ext uri="{FF2B5EF4-FFF2-40B4-BE49-F238E27FC236}">
                <a16:creationId xmlns:a16="http://schemas.microsoft.com/office/drawing/2014/main" id="{12116BD0-90FB-7546-0D87-2CEE686063F8}"/>
              </a:ext>
            </a:extLst>
          </p:cNvPr>
          <p:cNvSpPr txBox="1"/>
          <p:nvPr/>
        </p:nvSpPr>
        <p:spPr>
          <a:xfrm>
            <a:off x="9192163" y="4355845"/>
            <a:ext cx="2154757" cy="307777"/>
          </a:xfrm>
          <a:prstGeom prst="rect">
            <a:avLst/>
          </a:prstGeom>
          <a:solidFill>
            <a:schemeClr val="bg1"/>
          </a:solidFill>
        </p:spPr>
        <p:txBody>
          <a:bodyPr wrap="none" rtlCol="0">
            <a:spAutoFit/>
          </a:bodyPr>
          <a:lstStyle/>
          <a:p>
            <a:r>
              <a:rPr lang="en-CA" sz="1400" dirty="0">
                <a:solidFill>
                  <a:srgbClr val="A7D1A7"/>
                </a:solidFill>
                <a:sym typeface="Wingdings" panose="05000000000000000000" pitchFamily="2" charset="2"/>
              </a:rPr>
              <a:t></a:t>
            </a:r>
            <a:r>
              <a:rPr lang="en-CA" sz="1400" dirty="0"/>
              <a:t> </a:t>
            </a:r>
            <a:r>
              <a:rPr lang="en-CA" sz="1400" dirty="0" err="1"/>
              <a:t>Cargille</a:t>
            </a:r>
            <a:r>
              <a:rPr lang="en-CA" sz="1400" dirty="0"/>
              <a:t> R.I. Ref Oil 1.3800 </a:t>
            </a:r>
          </a:p>
        </p:txBody>
      </p:sp>
      <p:sp>
        <p:nvSpPr>
          <p:cNvPr id="8" name="TextBox 7">
            <a:extLst>
              <a:ext uri="{FF2B5EF4-FFF2-40B4-BE49-F238E27FC236}">
                <a16:creationId xmlns:a16="http://schemas.microsoft.com/office/drawing/2014/main" id="{6F87E68A-A8A8-DC23-C595-8A33CD51089F}"/>
              </a:ext>
            </a:extLst>
          </p:cNvPr>
          <p:cNvSpPr txBox="1"/>
          <p:nvPr/>
        </p:nvSpPr>
        <p:spPr>
          <a:xfrm>
            <a:off x="9192163" y="4673840"/>
            <a:ext cx="2690545" cy="307777"/>
          </a:xfrm>
          <a:prstGeom prst="rect">
            <a:avLst/>
          </a:prstGeom>
          <a:solidFill>
            <a:schemeClr val="bg1"/>
          </a:solidFill>
        </p:spPr>
        <p:txBody>
          <a:bodyPr wrap="none" rtlCol="0">
            <a:spAutoFit/>
          </a:bodyPr>
          <a:lstStyle/>
          <a:p>
            <a:r>
              <a:rPr lang="en-CA" sz="1400" dirty="0">
                <a:solidFill>
                  <a:srgbClr val="2626D9"/>
                </a:solidFill>
                <a:sym typeface="Wingdings" panose="05000000000000000000" pitchFamily="2" charset="2"/>
              </a:rPr>
              <a:t></a:t>
            </a:r>
            <a:r>
              <a:rPr lang="en-CA" sz="1400" dirty="0"/>
              <a:t> EDTA (Fasted)plasma: CD41a POS</a:t>
            </a:r>
          </a:p>
        </p:txBody>
      </p:sp>
      <p:sp>
        <p:nvSpPr>
          <p:cNvPr id="9" name="TextBox 8">
            <a:extLst>
              <a:ext uri="{FF2B5EF4-FFF2-40B4-BE49-F238E27FC236}">
                <a16:creationId xmlns:a16="http://schemas.microsoft.com/office/drawing/2014/main" id="{0188355B-9A30-27C0-A769-1026BCAFE23F}"/>
              </a:ext>
            </a:extLst>
          </p:cNvPr>
          <p:cNvSpPr txBox="1"/>
          <p:nvPr/>
        </p:nvSpPr>
        <p:spPr>
          <a:xfrm>
            <a:off x="9189666" y="4996055"/>
            <a:ext cx="2650469" cy="307777"/>
          </a:xfrm>
          <a:prstGeom prst="rect">
            <a:avLst/>
          </a:prstGeom>
          <a:solidFill>
            <a:schemeClr val="bg1"/>
          </a:solidFill>
        </p:spPr>
        <p:txBody>
          <a:bodyPr wrap="none" rtlCol="0">
            <a:spAutoFit/>
          </a:bodyPr>
          <a:lstStyle/>
          <a:p>
            <a:r>
              <a:rPr lang="en-CA" sz="1400" dirty="0">
                <a:solidFill>
                  <a:schemeClr val="accent2">
                    <a:lumMod val="75000"/>
                  </a:schemeClr>
                </a:solidFill>
                <a:sym typeface="Wingdings" panose="05000000000000000000" pitchFamily="2" charset="2"/>
              </a:rPr>
              <a:t></a:t>
            </a:r>
            <a:r>
              <a:rPr lang="en-CA" sz="1400" dirty="0"/>
              <a:t> EDTA (Fasted)plasma: CD41a Neg</a:t>
            </a:r>
          </a:p>
        </p:txBody>
      </p:sp>
      <p:pic>
        <p:nvPicPr>
          <p:cNvPr id="10" name="Picture 9">
            <a:extLst>
              <a:ext uri="{FF2B5EF4-FFF2-40B4-BE49-F238E27FC236}">
                <a16:creationId xmlns:a16="http://schemas.microsoft.com/office/drawing/2014/main" id="{09ECAD2A-6E30-2DFE-8388-34A00B6FF7C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49921" y="685800"/>
            <a:ext cx="3846945" cy="2943822"/>
          </a:xfrm>
          <a:prstGeom prst="rect">
            <a:avLst/>
          </a:prstGeom>
        </p:spPr>
      </p:pic>
    </p:spTree>
    <p:extLst>
      <p:ext uri="{BB962C8B-B14F-4D97-AF65-F5344CB8AC3E}">
        <p14:creationId xmlns:p14="http://schemas.microsoft.com/office/powerpoint/2010/main" val="3337011774"/>
      </p:ext>
    </p:extLst>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4.2 Common EV Sample Matrices Show Clear Patterns of Overlay &amp; Separation with Refractive Index Emulsion Oils</a:t>
            </a:r>
            <a:endParaRPr lang="en-CA" sz="2400" dirty="0"/>
          </a:p>
        </p:txBody>
      </p:sp>
      <p:pic>
        <p:nvPicPr>
          <p:cNvPr id="11" name="Picture 10">
            <a:extLst>
              <a:ext uri="{FF2B5EF4-FFF2-40B4-BE49-F238E27FC236}">
                <a16:creationId xmlns:a16="http://schemas.microsoft.com/office/drawing/2014/main" id="{783089A3-C173-559D-F1FF-19A0D560E0B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626" y="914400"/>
            <a:ext cx="7769412" cy="5943600"/>
          </a:xfrm>
          <a:prstGeom prst="rect">
            <a:avLst/>
          </a:prstGeom>
        </p:spPr>
      </p:pic>
      <p:sp>
        <p:nvSpPr>
          <p:cNvPr id="12" name="TextBox 11">
            <a:extLst>
              <a:ext uri="{FF2B5EF4-FFF2-40B4-BE49-F238E27FC236}">
                <a16:creationId xmlns:a16="http://schemas.microsoft.com/office/drawing/2014/main" id="{67751FAF-05B2-85CE-DA86-2E0B36B2F039}"/>
              </a:ext>
            </a:extLst>
          </p:cNvPr>
          <p:cNvSpPr txBox="1"/>
          <p:nvPr/>
        </p:nvSpPr>
        <p:spPr>
          <a:xfrm>
            <a:off x="8577410" y="4555440"/>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8577409" y="4916560"/>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8577409" y="5245414"/>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8590379" y="5574268"/>
            <a:ext cx="1393330" cy="369332"/>
          </a:xfrm>
          <a:prstGeom prst="rect">
            <a:avLst/>
          </a:prstGeom>
          <a:solidFill>
            <a:schemeClr val="bg1"/>
          </a:solidFill>
        </p:spPr>
        <p:txBody>
          <a:bodyPr wrap="none" rtlCol="0">
            <a:spAutoFit/>
          </a:bodyPr>
          <a:lstStyle/>
          <a:p>
            <a:r>
              <a:rPr lang="en-CA" dirty="0">
                <a:solidFill>
                  <a:schemeClr val="accent2">
                    <a:lumMod val="75000"/>
                  </a:schemeClr>
                </a:solidFill>
                <a:sym typeface="Wingdings" panose="05000000000000000000" pitchFamily="2" charset="2"/>
              </a:rPr>
              <a:t></a:t>
            </a:r>
            <a:r>
              <a:rPr lang="en-CA" dirty="0"/>
              <a:t> SST Serum</a:t>
            </a:r>
          </a:p>
        </p:txBody>
      </p:sp>
      <p:pic>
        <p:nvPicPr>
          <p:cNvPr id="16" name="Picture 15">
            <a:extLst>
              <a:ext uri="{FF2B5EF4-FFF2-40B4-BE49-F238E27FC236}">
                <a16:creationId xmlns:a16="http://schemas.microsoft.com/office/drawing/2014/main" id="{AD2B703E-5E9B-D0D3-1CD2-97B215CE8CB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39541" y="1572108"/>
            <a:ext cx="3847659" cy="2944368"/>
          </a:xfrm>
          <a:prstGeom prst="rect">
            <a:avLst/>
          </a:prstGeom>
        </p:spPr>
      </p:pic>
    </p:spTree>
    <p:extLst>
      <p:ext uri="{BB962C8B-B14F-4D97-AF65-F5344CB8AC3E}">
        <p14:creationId xmlns:p14="http://schemas.microsoft.com/office/powerpoint/2010/main" val="153122478"/>
      </p:ext>
    </p:extLst>
  </p:cSld>
  <p:clrMapOvr>
    <a:masterClrMapping/>
  </p:clrMapOvr>
  <mc:AlternateContent xmlns:mc="http://schemas.openxmlformats.org/markup-compatibility/2006" xmlns:p14="http://schemas.microsoft.com/office/powerpoint/2010/main">
    <mc:Choice Requires="p14">
      <p:transition spd="slow" p14:dur="2000" advTm="11326"/>
    </mc:Choice>
    <mc:Fallback xmlns="">
      <p:transition spd="slow" advTm="1132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4.3 Common EV Sample Matrices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8577410" y="4555440"/>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8577409" y="4916560"/>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8577409" y="5245414"/>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8590379" y="5574268"/>
            <a:ext cx="1830950" cy="369332"/>
          </a:xfrm>
          <a:prstGeom prst="rect">
            <a:avLst/>
          </a:prstGeom>
          <a:solidFill>
            <a:schemeClr val="bg1"/>
          </a:solidFill>
        </p:spPr>
        <p:txBody>
          <a:bodyPr wrap="none" rtlCol="0">
            <a:spAutoFit/>
          </a:bodyPr>
          <a:lstStyle/>
          <a:p>
            <a:r>
              <a:rPr lang="en-CA" dirty="0">
                <a:solidFill>
                  <a:schemeClr val="bg2">
                    <a:lumMod val="25000"/>
                  </a:schemeClr>
                </a:solidFill>
                <a:sym typeface="Wingdings" panose="05000000000000000000" pitchFamily="2" charset="2"/>
              </a:rPr>
              <a:t></a:t>
            </a:r>
            <a:r>
              <a:rPr lang="en-CA" dirty="0"/>
              <a:t> First Catch Urine</a:t>
            </a:r>
          </a:p>
        </p:txBody>
      </p:sp>
      <p:pic>
        <p:nvPicPr>
          <p:cNvPr id="4" name="Picture 3">
            <a:extLst>
              <a:ext uri="{FF2B5EF4-FFF2-40B4-BE49-F238E27FC236}">
                <a16:creationId xmlns:a16="http://schemas.microsoft.com/office/drawing/2014/main" id="{2F08FB0D-E254-C174-8D5C-7334474A4CE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2267" y="760288"/>
            <a:ext cx="7769412" cy="5943600"/>
          </a:xfrm>
          <a:prstGeom prst="rect">
            <a:avLst/>
          </a:prstGeom>
        </p:spPr>
      </p:pic>
      <p:pic>
        <p:nvPicPr>
          <p:cNvPr id="6" name="Picture 5">
            <a:extLst>
              <a:ext uri="{FF2B5EF4-FFF2-40B4-BE49-F238E27FC236}">
                <a16:creationId xmlns:a16="http://schemas.microsoft.com/office/drawing/2014/main" id="{7CC72024-6605-D35F-9142-24E7BB903D7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67145" y="1014740"/>
            <a:ext cx="4329925" cy="3313416"/>
          </a:xfrm>
          <a:prstGeom prst="rect">
            <a:avLst/>
          </a:prstGeom>
        </p:spPr>
      </p:pic>
    </p:spTree>
    <p:extLst>
      <p:ext uri="{BB962C8B-B14F-4D97-AF65-F5344CB8AC3E}">
        <p14:creationId xmlns:p14="http://schemas.microsoft.com/office/powerpoint/2010/main" val="4053640969"/>
      </p:ext>
    </p:extLst>
  </p:cSld>
  <p:clrMapOvr>
    <a:masterClrMapping/>
  </p:clrMapOvr>
  <mc:AlternateContent xmlns:mc="http://schemas.openxmlformats.org/markup-compatibility/2006" xmlns:p14="http://schemas.microsoft.com/office/powerpoint/2010/main">
    <mc:Choice Requires="p14">
      <p:transition spd="slow" p14:dur="2000" advTm="15344"/>
    </mc:Choice>
    <mc:Fallback xmlns="">
      <p:transition spd="slow" advTm="153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4.4 Common EV Sample Matrices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8577410" y="4555440"/>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8577409" y="4916560"/>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8577409" y="5245414"/>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8590379" y="5574268"/>
            <a:ext cx="1011815" cy="369332"/>
          </a:xfrm>
          <a:prstGeom prst="rect">
            <a:avLst/>
          </a:prstGeom>
          <a:solidFill>
            <a:schemeClr val="bg1"/>
          </a:solidFill>
        </p:spPr>
        <p:txBody>
          <a:bodyPr wrap="none" rtlCol="0">
            <a:spAutoFit/>
          </a:bodyPr>
          <a:lstStyle/>
          <a:p>
            <a:r>
              <a:rPr lang="en-CA" dirty="0">
                <a:solidFill>
                  <a:srgbClr val="C835C7"/>
                </a:solidFill>
                <a:sym typeface="Wingdings" panose="05000000000000000000" pitchFamily="2" charset="2"/>
              </a:rPr>
              <a:t></a:t>
            </a:r>
            <a:r>
              <a:rPr lang="en-CA" dirty="0"/>
              <a:t> Semen</a:t>
            </a:r>
          </a:p>
        </p:txBody>
      </p:sp>
      <p:pic>
        <p:nvPicPr>
          <p:cNvPr id="5" name="Picture 4">
            <a:extLst>
              <a:ext uri="{FF2B5EF4-FFF2-40B4-BE49-F238E27FC236}">
                <a16:creationId xmlns:a16="http://schemas.microsoft.com/office/drawing/2014/main" id="{16C66FF6-D6E3-D4F9-7917-E464C8AC5B3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184" y="665806"/>
            <a:ext cx="7769412" cy="5943600"/>
          </a:xfrm>
          <a:prstGeom prst="rect">
            <a:avLst/>
          </a:prstGeom>
        </p:spPr>
      </p:pic>
      <p:pic>
        <p:nvPicPr>
          <p:cNvPr id="8" name="Picture 7">
            <a:extLst>
              <a:ext uri="{FF2B5EF4-FFF2-40B4-BE49-F238E27FC236}">
                <a16:creationId xmlns:a16="http://schemas.microsoft.com/office/drawing/2014/main" id="{F023E58E-F2AB-D40C-FD9F-B2D48977AFA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0896" y="1210151"/>
            <a:ext cx="3974111" cy="3041134"/>
          </a:xfrm>
          <a:prstGeom prst="rect">
            <a:avLst/>
          </a:prstGeom>
        </p:spPr>
      </p:pic>
    </p:spTree>
    <p:extLst>
      <p:ext uri="{BB962C8B-B14F-4D97-AF65-F5344CB8AC3E}">
        <p14:creationId xmlns:p14="http://schemas.microsoft.com/office/powerpoint/2010/main" val="3542857977"/>
      </p:ext>
    </p:extLst>
  </p:cSld>
  <p:clrMapOvr>
    <a:masterClrMapping/>
  </p:clrMapOvr>
  <mc:AlternateContent xmlns:mc="http://schemas.openxmlformats.org/markup-compatibility/2006" xmlns:p14="http://schemas.microsoft.com/office/powerpoint/2010/main">
    <mc:Choice Requires="p14">
      <p:transition spd="slow" p14:dur="2000" advTm="7425"/>
    </mc:Choice>
    <mc:Fallback xmlns="">
      <p:transition spd="slow" advTm="74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a:xfrm>
            <a:off x="116492" y="187369"/>
            <a:ext cx="11582401" cy="400957"/>
          </a:xfrm>
        </p:spPr>
        <p:txBody>
          <a:bodyPr/>
          <a:lstStyle/>
          <a:p>
            <a:r>
              <a:rPr lang="en-CA" dirty="0"/>
              <a:t>Section 5. </a:t>
            </a:r>
          </a:p>
        </p:txBody>
      </p:sp>
      <p:sp>
        <p:nvSpPr>
          <p:cNvPr id="4" name="TextBox 3">
            <a:extLst>
              <a:ext uri="{FF2B5EF4-FFF2-40B4-BE49-F238E27FC236}">
                <a16:creationId xmlns:a16="http://schemas.microsoft.com/office/drawing/2014/main" id="{AD288864-AEBC-CC4E-2583-E9E8C75DD0AD}"/>
              </a:ext>
            </a:extLst>
          </p:cNvPr>
          <p:cNvSpPr txBox="1"/>
          <p:nvPr/>
        </p:nvSpPr>
        <p:spPr>
          <a:xfrm>
            <a:off x="1931803" y="98754"/>
            <a:ext cx="10411894" cy="2308324"/>
          </a:xfrm>
          <a:prstGeom prst="rect">
            <a:avLst/>
          </a:prstGeom>
          <a:noFill/>
        </p:spPr>
        <p:txBody>
          <a:bodyPr wrap="square" rtlCol="0">
            <a:spAutoFit/>
          </a:bodyPr>
          <a:lstStyle/>
          <a:p>
            <a:pPr algn="ctr"/>
            <a:r>
              <a:rPr lang="en-US" sz="3200" b="0" i="0" dirty="0">
                <a:solidFill>
                  <a:srgbClr val="323232"/>
                </a:solidFill>
                <a:effectLst/>
                <a:latin typeface="Helvetica" panose="020B0604020202020204" pitchFamily="34" charset="0"/>
              </a:rPr>
              <a:t>How well do </a:t>
            </a:r>
            <a:r>
              <a:rPr lang="en-US" sz="3200" dirty="0">
                <a:solidFill>
                  <a:srgbClr val="323232"/>
                </a:solidFill>
                <a:latin typeface="Helvetica" panose="020B0604020202020204" pitchFamily="34" charset="0"/>
              </a:rPr>
              <a:t>biological controls and standards </a:t>
            </a:r>
            <a:r>
              <a:rPr lang="en-US" sz="3200" b="0" i="0" dirty="0">
                <a:solidFill>
                  <a:srgbClr val="323232"/>
                </a:solidFill>
                <a:effectLst/>
                <a:latin typeface="Helvetica" panose="020B0604020202020204" pitchFamily="34" charset="0"/>
              </a:rPr>
              <a:t>used for EV analysis match with refractive index oil emulsions?</a:t>
            </a:r>
          </a:p>
          <a:p>
            <a:pPr marL="342900" indent="-342900">
              <a:buFont typeface="Arial" panose="020B0604020202020204" pitchFamily="34" charset="0"/>
              <a:buChar char="•"/>
            </a:pPr>
            <a:endParaRPr lang="en-US" sz="2000" dirty="0">
              <a:solidFill>
                <a:srgbClr val="323232"/>
              </a:solidFill>
              <a:latin typeface="Helvetica" panose="020B0604020202020204" pitchFamily="34" charset="0"/>
            </a:endParaRP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endParaRPr lang="en-US" sz="2000" dirty="0">
              <a:solidFill>
                <a:srgbClr val="323232"/>
              </a:solidFill>
              <a:latin typeface="Helvetica" panose="020B0604020202020204" pitchFamily="34" charset="0"/>
            </a:endParaRPr>
          </a:p>
        </p:txBody>
      </p:sp>
      <p:sp>
        <p:nvSpPr>
          <p:cNvPr id="5" name="TextBox 4">
            <a:extLst>
              <a:ext uri="{FF2B5EF4-FFF2-40B4-BE49-F238E27FC236}">
                <a16:creationId xmlns:a16="http://schemas.microsoft.com/office/drawing/2014/main" id="{F926A76D-59AC-3DB0-3D6E-BD9C4B4CBB98}"/>
              </a:ext>
            </a:extLst>
          </p:cNvPr>
          <p:cNvSpPr txBox="1"/>
          <p:nvPr/>
        </p:nvSpPr>
        <p:spPr>
          <a:xfrm>
            <a:off x="1053830" y="1437582"/>
            <a:ext cx="11138170" cy="4093428"/>
          </a:xfrm>
          <a:prstGeom prst="rect">
            <a:avLst/>
          </a:prstGeom>
          <a:noFill/>
        </p:spPr>
        <p:txBody>
          <a:bodyPr wrap="square" rtlCol="0">
            <a:spAutoFit/>
          </a:bodyPr>
          <a:lstStyle/>
          <a:p>
            <a:r>
              <a:rPr lang="en-CA" sz="2000" dirty="0">
                <a:solidFill>
                  <a:schemeClr val="bg2">
                    <a:lumMod val="25000"/>
                  </a:schemeClr>
                </a:solidFill>
                <a:latin typeface="Helvetica" panose="020B0604020202020204" pitchFamily="34" charset="0"/>
                <a:cs typeface="Helvetica" panose="020B0604020202020204" pitchFamily="34" charset="0"/>
              </a:rPr>
              <a:t>Biological control samples demonstrated unique profiles. </a:t>
            </a:r>
          </a:p>
          <a:p>
            <a:pPr marL="342900" indent="-3429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Intralipid (5.1) yielded a profile very similar to plasma (4.1) and serum (4.2). </a:t>
            </a:r>
          </a:p>
          <a:p>
            <a:pPr marL="342900" indent="-3429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The abnormal lipid mixture (5.2) had an excess of smaller particles that closely resembled the semen sample profile (4.4). </a:t>
            </a:r>
          </a:p>
          <a:p>
            <a:pPr marL="342900" indent="-3429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The high protein sample standard looked more closely like the profile of EVs in urine (4.3) or semen (4.4).  </a:t>
            </a:r>
          </a:p>
          <a:p>
            <a:pPr marL="342900" indent="-3429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antibody aggregates (5.4) mostly resided in the area of merged emulsion profiles (&lt;180nm Silica, (3.4)), but did not really have a cleanly defined profile matching either of the emulsions standards. </a:t>
            </a:r>
          </a:p>
        </p:txBody>
      </p:sp>
    </p:spTree>
    <p:extLst>
      <p:ext uri="{BB962C8B-B14F-4D97-AF65-F5344CB8AC3E}">
        <p14:creationId xmlns:p14="http://schemas.microsoft.com/office/powerpoint/2010/main" val="132318994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5.1 Biological Controls and Standards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8577410" y="3882802"/>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8577409" y="4243922"/>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8577409" y="4572776"/>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8590379" y="4901630"/>
            <a:ext cx="1191352" cy="369332"/>
          </a:xfrm>
          <a:prstGeom prst="rect">
            <a:avLst/>
          </a:prstGeom>
          <a:solidFill>
            <a:schemeClr val="bg1"/>
          </a:solidFill>
        </p:spPr>
        <p:txBody>
          <a:bodyPr wrap="none" rtlCol="0">
            <a:spAutoFit/>
          </a:bodyPr>
          <a:lstStyle/>
          <a:p>
            <a:r>
              <a:rPr lang="en-CA" dirty="0">
                <a:solidFill>
                  <a:srgbClr val="797820"/>
                </a:solidFill>
                <a:sym typeface="Wingdings" panose="05000000000000000000" pitchFamily="2" charset="2"/>
              </a:rPr>
              <a:t></a:t>
            </a:r>
            <a:r>
              <a:rPr lang="en-CA" dirty="0"/>
              <a:t> </a:t>
            </a:r>
            <a:r>
              <a:rPr lang="en-CA" dirty="0" err="1"/>
              <a:t>IntraLipid</a:t>
            </a:r>
            <a:endParaRPr lang="en-CA" dirty="0"/>
          </a:p>
        </p:txBody>
      </p:sp>
      <p:pic>
        <p:nvPicPr>
          <p:cNvPr id="4" name="Picture 3">
            <a:extLst>
              <a:ext uri="{FF2B5EF4-FFF2-40B4-BE49-F238E27FC236}">
                <a16:creationId xmlns:a16="http://schemas.microsoft.com/office/drawing/2014/main" id="{E0B899AA-45CD-690F-39CB-D559B2D026F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07023" y="786677"/>
            <a:ext cx="4349416" cy="3328331"/>
          </a:xfrm>
          <a:prstGeom prst="rect">
            <a:avLst/>
          </a:prstGeom>
        </p:spPr>
      </p:pic>
      <p:pic>
        <p:nvPicPr>
          <p:cNvPr id="7" name="Picture 6">
            <a:extLst>
              <a:ext uri="{FF2B5EF4-FFF2-40B4-BE49-F238E27FC236}">
                <a16:creationId xmlns:a16="http://schemas.microsoft.com/office/drawing/2014/main" id="{A8DB61A2-DC60-2A12-9DC9-1C10471C96F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3183" y="649551"/>
            <a:ext cx="7769412" cy="5943600"/>
          </a:xfrm>
          <a:prstGeom prst="rect">
            <a:avLst/>
          </a:prstGeom>
        </p:spPr>
      </p:pic>
      <p:sp>
        <p:nvSpPr>
          <p:cNvPr id="16" name="TextBox 15">
            <a:extLst>
              <a:ext uri="{FF2B5EF4-FFF2-40B4-BE49-F238E27FC236}">
                <a16:creationId xmlns:a16="http://schemas.microsoft.com/office/drawing/2014/main" id="{54C08156-7C3B-2551-1B23-EC41B6AAA3CF}"/>
              </a:ext>
            </a:extLst>
          </p:cNvPr>
          <p:cNvSpPr txBox="1"/>
          <p:nvPr/>
        </p:nvSpPr>
        <p:spPr>
          <a:xfrm>
            <a:off x="6462445" y="5423600"/>
            <a:ext cx="5729555" cy="1169551"/>
          </a:xfrm>
          <a:prstGeom prst="rect">
            <a:avLst/>
          </a:prstGeom>
          <a:noFill/>
        </p:spPr>
        <p:txBody>
          <a:bodyPr wrap="square">
            <a:spAutoFit/>
          </a:bodyPr>
          <a:lstStyle/>
          <a:p>
            <a:r>
              <a:rPr lang="en-CA" sz="1400" b="1" dirty="0">
                <a:cs typeface="Helvetica" panose="020B0604020202020204" pitchFamily="34" charset="0"/>
              </a:rPr>
              <a:t>Intralipid 20% </a:t>
            </a:r>
            <a:r>
              <a:rPr lang="en-CA" sz="1400" dirty="0">
                <a:cs typeface="Helvetica" panose="020B0604020202020204" pitchFamily="34" charset="0"/>
              </a:rPr>
              <a:t>(A 20% I.V. Fat Emulsion) Pharmacy Bulk Package is a sterile, non-pyrogenic fat emulsion intended as a source of calories and essential fatty acids for use in a pharmacy admixture program. It is made up of 20% Soybean Oil, 1.2% Egg Yolk Phospholipids, 2.25% Glycerin, and Water. Intralipid is commonly used to assess lipid interference in diagnostic assays.</a:t>
            </a:r>
          </a:p>
        </p:txBody>
      </p:sp>
    </p:spTree>
    <p:extLst>
      <p:ext uri="{BB962C8B-B14F-4D97-AF65-F5344CB8AC3E}">
        <p14:creationId xmlns:p14="http://schemas.microsoft.com/office/powerpoint/2010/main" val="401888733"/>
      </p:ext>
    </p:extLst>
  </p:cSld>
  <p:clrMapOvr>
    <a:masterClrMapping/>
  </p:clrMapOvr>
  <mc:AlternateContent xmlns:mc="http://schemas.openxmlformats.org/markup-compatibility/2006" xmlns:p14="http://schemas.microsoft.com/office/powerpoint/2010/main">
    <mc:Choice Requires="p14">
      <p:transition spd="slow" p14:dur="2000" advTm="16304"/>
    </mc:Choice>
    <mc:Fallback xmlns="">
      <p:transition spd="slow" advTm="1630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5.2 Biological Controls and Standards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6965068" y="5294116"/>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6965067" y="5655236"/>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6965067" y="5984090"/>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6978037" y="6312944"/>
            <a:ext cx="3128613" cy="369332"/>
          </a:xfrm>
          <a:prstGeom prst="rect">
            <a:avLst/>
          </a:prstGeom>
          <a:solidFill>
            <a:schemeClr val="bg1"/>
          </a:solidFill>
        </p:spPr>
        <p:txBody>
          <a:bodyPr wrap="none" rtlCol="0">
            <a:spAutoFit/>
          </a:bodyPr>
          <a:lstStyle/>
          <a:p>
            <a:r>
              <a:rPr lang="en-CA" dirty="0">
                <a:solidFill>
                  <a:srgbClr val="797820"/>
                </a:solidFill>
                <a:sym typeface="Wingdings" panose="05000000000000000000" pitchFamily="2" charset="2"/>
              </a:rPr>
              <a:t></a:t>
            </a:r>
            <a:r>
              <a:rPr lang="en-CA" dirty="0"/>
              <a:t> Abnormal Lipids (Solomon Park)</a:t>
            </a:r>
          </a:p>
        </p:txBody>
      </p:sp>
      <p:pic>
        <p:nvPicPr>
          <p:cNvPr id="5" name="Picture 4">
            <a:extLst>
              <a:ext uri="{FF2B5EF4-FFF2-40B4-BE49-F238E27FC236}">
                <a16:creationId xmlns:a16="http://schemas.microsoft.com/office/drawing/2014/main" id="{8BAB0F3C-B80F-6480-02C8-7E31D03D0D5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05768" y="722361"/>
            <a:ext cx="4050609" cy="3099673"/>
          </a:xfrm>
          <a:prstGeom prst="rect">
            <a:avLst/>
          </a:prstGeom>
        </p:spPr>
      </p:pic>
      <p:pic>
        <p:nvPicPr>
          <p:cNvPr id="8" name="Picture 7">
            <a:extLst>
              <a:ext uri="{FF2B5EF4-FFF2-40B4-BE49-F238E27FC236}">
                <a16:creationId xmlns:a16="http://schemas.microsoft.com/office/drawing/2014/main" id="{776D672D-3506-41EA-72CD-F0EA227E4C5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9962" y="581460"/>
            <a:ext cx="7769412" cy="5943600"/>
          </a:xfrm>
          <a:prstGeom prst="rect">
            <a:avLst/>
          </a:prstGeom>
        </p:spPr>
      </p:pic>
      <p:sp>
        <p:nvSpPr>
          <p:cNvPr id="16" name="TextBox 15">
            <a:extLst>
              <a:ext uri="{FF2B5EF4-FFF2-40B4-BE49-F238E27FC236}">
                <a16:creationId xmlns:a16="http://schemas.microsoft.com/office/drawing/2014/main" id="{EBA1FE1D-E7D9-D58F-9206-0365220599F0}"/>
              </a:ext>
            </a:extLst>
          </p:cNvPr>
          <p:cNvSpPr txBox="1"/>
          <p:nvPr/>
        </p:nvSpPr>
        <p:spPr>
          <a:xfrm>
            <a:off x="6916557" y="879577"/>
            <a:ext cx="1727845" cy="954107"/>
          </a:xfrm>
          <a:prstGeom prst="rect">
            <a:avLst/>
          </a:prstGeom>
          <a:solidFill>
            <a:schemeClr val="bg1"/>
          </a:solidFill>
        </p:spPr>
        <p:txBody>
          <a:bodyPr wrap="none" rtlCol="0">
            <a:spAutoFit/>
          </a:bodyPr>
          <a:lstStyle/>
          <a:p>
            <a:r>
              <a:rPr lang="en-CA" sz="1400" u="sng" dirty="0"/>
              <a:t>Cholesterol</a:t>
            </a:r>
          </a:p>
          <a:p>
            <a:pPr marL="285750" indent="-285750">
              <a:buFont typeface="Arial" panose="020B0604020202020204" pitchFamily="34" charset="0"/>
              <a:buChar char="•"/>
            </a:pPr>
            <a:r>
              <a:rPr lang="en-CA" sz="1400" dirty="0" err="1"/>
              <a:t>TCh</a:t>
            </a:r>
            <a:r>
              <a:rPr lang="en-CA" sz="1400" dirty="0"/>
              <a:t> =287.5mg/dL</a:t>
            </a:r>
          </a:p>
          <a:p>
            <a:pPr marL="285750" indent="-285750">
              <a:buFont typeface="Arial" panose="020B0604020202020204" pitchFamily="34" charset="0"/>
              <a:buChar char="•"/>
            </a:pPr>
            <a:r>
              <a:rPr lang="en-CA" sz="1400" dirty="0"/>
              <a:t>HDL = 68.0 mg/dL</a:t>
            </a:r>
          </a:p>
          <a:p>
            <a:pPr marL="285750" indent="-285750">
              <a:buFont typeface="Arial" panose="020B0604020202020204" pitchFamily="34" charset="0"/>
              <a:buChar char="•"/>
            </a:pPr>
            <a:r>
              <a:rPr lang="en-CA" sz="1400" dirty="0"/>
              <a:t>LDL = 179.0 mg/dL</a:t>
            </a:r>
          </a:p>
        </p:txBody>
      </p:sp>
      <p:sp>
        <p:nvSpPr>
          <p:cNvPr id="17" name="TextBox 16">
            <a:extLst>
              <a:ext uri="{FF2B5EF4-FFF2-40B4-BE49-F238E27FC236}">
                <a16:creationId xmlns:a16="http://schemas.microsoft.com/office/drawing/2014/main" id="{57375D80-668E-5686-41F6-F75081F1224C}"/>
              </a:ext>
            </a:extLst>
          </p:cNvPr>
          <p:cNvSpPr txBox="1"/>
          <p:nvPr/>
        </p:nvSpPr>
        <p:spPr>
          <a:xfrm>
            <a:off x="6916557" y="1874020"/>
            <a:ext cx="2013693" cy="954107"/>
          </a:xfrm>
          <a:prstGeom prst="rect">
            <a:avLst/>
          </a:prstGeom>
          <a:solidFill>
            <a:schemeClr val="bg1"/>
          </a:solidFill>
        </p:spPr>
        <p:txBody>
          <a:bodyPr wrap="none" rtlCol="0">
            <a:spAutoFit/>
          </a:bodyPr>
          <a:lstStyle/>
          <a:p>
            <a:r>
              <a:rPr lang="en-CA" sz="1400" u="sng" dirty="0" err="1"/>
              <a:t>Tryglycerides</a:t>
            </a:r>
            <a:endParaRPr lang="en-CA" sz="1400" u="sng" dirty="0"/>
          </a:p>
          <a:p>
            <a:pPr marL="285750" indent="-285750">
              <a:buFont typeface="Arial" panose="020B0604020202020204" pitchFamily="34" charset="0"/>
              <a:buChar char="•"/>
            </a:pPr>
            <a:r>
              <a:rPr lang="en-CA" sz="1400" dirty="0"/>
              <a:t>TG (total) =151.5mg/dL</a:t>
            </a:r>
          </a:p>
          <a:p>
            <a:pPr marL="285750" indent="-285750">
              <a:buFont typeface="Arial" panose="020B0604020202020204" pitchFamily="34" charset="0"/>
              <a:buChar char="•"/>
            </a:pPr>
            <a:r>
              <a:rPr lang="en-CA" sz="1400" dirty="0"/>
              <a:t>TG (net) = 149.5 mg/dL</a:t>
            </a:r>
          </a:p>
          <a:p>
            <a:pPr marL="285750" indent="-285750">
              <a:buFont typeface="Arial" panose="020B0604020202020204" pitchFamily="34" charset="0"/>
              <a:buChar char="•"/>
            </a:pPr>
            <a:r>
              <a:rPr lang="en-CA" sz="1400" dirty="0"/>
              <a:t>TG(free) = 2.0 mg/dL</a:t>
            </a:r>
          </a:p>
        </p:txBody>
      </p:sp>
      <p:sp>
        <p:nvSpPr>
          <p:cNvPr id="18" name="TextBox 17">
            <a:extLst>
              <a:ext uri="{FF2B5EF4-FFF2-40B4-BE49-F238E27FC236}">
                <a16:creationId xmlns:a16="http://schemas.microsoft.com/office/drawing/2014/main" id="{08017F54-C5E3-718D-8F7F-A76B553ECA4E}"/>
              </a:ext>
            </a:extLst>
          </p:cNvPr>
          <p:cNvSpPr txBox="1"/>
          <p:nvPr/>
        </p:nvSpPr>
        <p:spPr>
          <a:xfrm>
            <a:off x="6965067" y="2838622"/>
            <a:ext cx="1821332" cy="954107"/>
          </a:xfrm>
          <a:prstGeom prst="rect">
            <a:avLst/>
          </a:prstGeom>
          <a:solidFill>
            <a:schemeClr val="bg1"/>
          </a:solidFill>
        </p:spPr>
        <p:txBody>
          <a:bodyPr wrap="none" rtlCol="0">
            <a:spAutoFit/>
          </a:bodyPr>
          <a:lstStyle/>
          <a:p>
            <a:r>
              <a:rPr lang="en-CA" sz="1400" u="sng" dirty="0"/>
              <a:t>Lipoproteins</a:t>
            </a:r>
          </a:p>
          <a:p>
            <a:pPr marL="285750" indent="-285750">
              <a:buFont typeface="Arial" panose="020B0604020202020204" pitchFamily="34" charset="0"/>
              <a:buChar char="•"/>
            </a:pPr>
            <a:r>
              <a:rPr lang="en-CA" sz="1400" dirty="0"/>
              <a:t>ApoA1 =198.0mg/dL</a:t>
            </a:r>
          </a:p>
          <a:p>
            <a:pPr marL="285750" indent="-285750">
              <a:buFont typeface="Arial" panose="020B0604020202020204" pitchFamily="34" charset="0"/>
              <a:buChar char="•"/>
            </a:pPr>
            <a:r>
              <a:rPr lang="en-CA" sz="1400" dirty="0" err="1"/>
              <a:t>ApoB</a:t>
            </a:r>
            <a:r>
              <a:rPr lang="en-CA" sz="1400" dirty="0"/>
              <a:t>= 155.5 mg/dL</a:t>
            </a:r>
          </a:p>
          <a:p>
            <a:pPr marL="285750" indent="-285750">
              <a:buFont typeface="Arial" panose="020B0604020202020204" pitchFamily="34" charset="0"/>
              <a:buChar char="•"/>
            </a:pPr>
            <a:r>
              <a:rPr lang="en-CA" sz="1400" dirty="0" err="1"/>
              <a:t>Lp</a:t>
            </a:r>
            <a:r>
              <a:rPr lang="en-CA" sz="1400" dirty="0"/>
              <a:t>(a)) = 41.0 mg/dL</a:t>
            </a:r>
          </a:p>
        </p:txBody>
      </p:sp>
      <p:sp>
        <p:nvSpPr>
          <p:cNvPr id="19" name="TextBox 18">
            <a:extLst>
              <a:ext uri="{FF2B5EF4-FFF2-40B4-BE49-F238E27FC236}">
                <a16:creationId xmlns:a16="http://schemas.microsoft.com/office/drawing/2014/main" id="{80A6F8D1-F534-440E-2A77-144661E6E240}"/>
              </a:ext>
            </a:extLst>
          </p:cNvPr>
          <p:cNvSpPr txBox="1"/>
          <p:nvPr/>
        </p:nvSpPr>
        <p:spPr>
          <a:xfrm>
            <a:off x="7129450" y="3952920"/>
            <a:ext cx="5226927" cy="1323439"/>
          </a:xfrm>
          <a:prstGeom prst="rect">
            <a:avLst/>
          </a:prstGeom>
          <a:noFill/>
        </p:spPr>
        <p:txBody>
          <a:bodyPr wrap="square">
            <a:spAutoFit/>
          </a:bodyPr>
          <a:lstStyle/>
          <a:p>
            <a:r>
              <a:rPr lang="en-CA" sz="1600" dirty="0"/>
              <a:t>All values were established at the </a:t>
            </a:r>
            <a:r>
              <a:rPr lang="en-CA" sz="1600" dirty="0" err="1"/>
              <a:t>NorthWest</a:t>
            </a:r>
            <a:r>
              <a:rPr lang="en-CA" sz="1600" dirty="0"/>
              <a:t> Lipid Reference Laboratory (NWLRL), an established reference laboratory through the Cholesterol Reference Method Laboratory Network (CRMLN) and certifies manufacturers of clinical diagnostic products that measure total cholesterol, HDL-C, and LDL-C. </a:t>
            </a:r>
          </a:p>
        </p:txBody>
      </p:sp>
    </p:spTree>
    <p:extLst>
      <p:ext uri="{BB962C8B-B14F-4D97-AF65-F5344CB8AC3E}">
        <p14:creationId xmlns:p14="http://schemas.microsoft.com/office/powerpoint/2010/main" val="3565839700"/>
      </p:ext>
    </p:extLst>
  </p:cSld>
  <p:clrMapOvr>
    <a:masterClrMapping/>
  </p:clrMapOvr>
  <mc:AlternateContent xmlns:mc="http://schemas.openxmlformats.org/markup-compatibility/2006" xmlns:p14="http://schemas.microsoft.com/office/powerpoint/2010/main">
    <mc:Choice Requires="p14">
      <p:transition spd="slow" p14:dur="2000" advTm="8589"/>
    </mc:Choice>
    <mc:Fallback xmlns="">
      <p:transition spd="slow" advTm="858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r>
              <a:rPr lang="en-CA" dirty="0"/>
              <a:t>1. Introduction</a:t>
            </a:r>
          </a:p>
        </p:txBody>
      </p:sp>
      <p:sp>
        <p:nvSpPr>
          <p:cNvPr id="5" name="TextBox 4">
            <a:extLst>
              <a:ext uri="{FF2B5EF4-FFF2-40B4-BE49-F238E27FC236}">
                <a16:creationId xmlns:a16="http://schemas.microsoft.com/office/drawing/2014/main" id="{1B98DD37-2018-DDC9-59AD-266DAA4DFB22}"/>
              </a:ext>
            </a:extLst>
          </p:cNvPr>
          <p:cNvSpPr txBox="1"/>
          <p:nvPr/>
        </p:nvSpPr>
        <p:spPr>
          <a:xfrm>
            <a:off x="514120" y="889843"/>
            <a:ext cx="7422921" cy="5078313"/>
          </a:xfrm>
          <a:prstGeom prst="rect">
            <a:avLst/>
          </a:prstGeom>
          <a:noFill/>
        </p:spPr>
        <p:txBody>
          <a:bodyPr wrap="square">
            <a:spAutoFit/>
          </a:bodyPr>
          <a:lstStyle/>
          <a:p>
            <a:r>
              <a:rPr lang="en-US" sz="1800" b="0" i="0" dirty="0">
                <a:solidFill>
                  <a:srgbClr val="323232"/>
                </a:solidFill>
                <a:effectLst/>
                <a:latin typeface="Helvetica" panose="020B0604020202020204" pitchFamily="34" charset="0"/>
              </a:rPr>
              <a:t>Extracellular vesicle analysis using “small particle” flow cytometry would be greatly enhanced if data from materials of different refractive index (RI) could be segregated. Likewise, relative sizing of EVs using small particle flow cytometry is confounded by the influence of RI on light scatter. Beads of different composition and refractive index scatter light differently, so that small beads of high RI and large beads of lower RI can have overlapping signals on a two-dimension light scatter plot. </a:t>
            </a:r>
          </a:p>
          <a:p>
            <a:endParaRPr lang="en-US" sz="1800" dirty="0">
              <a:solidFill>
                <a:srgbClr val="323232"/>
              </a:solidFill>
              <a:latin typeface="Helvetica" panose="020B0604020202020204" pitchFamily="34" charset="0"/>
            </a:endParaRPr>
          </a:p>
          <a:p>
            <a:r>
              <a:rPr lang="en-US" sz="1800" b="0" i="0" dirty="0">
                <a:solidFill>
                  <a:srgbClr val="323232"/>
                </a:solidFill>
                <a:effectLst/>
                <a:latin typeface="Helvetica" panose="020B0604020202020204" pitchFamily="34" charset="0"/>
              </a:rPr>
              <a:t>As particle size decreases, light scatter intensity profiles eventually </a:t>
            </a:r>
            <a:r>
              <a:rPr lang="en-US" sz="1800" dirty="0">
                <a:solidFill>
                  <a:srgbClr val="323232"/>
                </a:solidFill>
                <a:latin typeface="Helvetica" panose="020B0604020202020204" pitchFamily="34" charset="0"/>
              </a:rPr>
              <a:t>merge regardless of refractive index. </a:t>
            </a:r>
            <a:endParaRPr lang="en-CA" sz="1600" dirty="0"/>
          </a:p>
          <a:p>
            <a:endParaRPr lang="en-US" sz="1800" dirty="0">
              <a:solidFill>
                <a:srgbClr val="323232"/>
              </a:solidFill>
              <a:latin typeface="Helvetica" panose="020B0604020202020204" pitchFamily="34" charset="0"/>
            </a:endParaRPr>
          </a:p>
          <a:p>
            <a:r>
              <a:rPr lang="en-US" sz="1800" b="0" i="0" dirty="0">
                <a:solidFill>
                  <a:srgbClr val="323232"/>
                </a:solidFill>
                <a:effectLst/>
                <a:latin typeface="Helvetica" panose="020B0604020202020204" pitchFamily="34" charset="0"/>
              </a:rPr>
              <a:t>In this project, we aimed to demonstrate graphically, </a:t>
            </a:r>
          </a:p>
          <a:p>
            <a:pPr marL="342900" indent="-342900">
              <a:buAutoNum type="arabicParenBoth"/>
            </a:pPr>
            <a:r>
              <a:rPr lang="en-US" sz="1800" b="0" i="0" dirty="0">
                <a:solidFill>
                  <a:srgbClr val="323232"/>
                </a:solidFill>
                <a:effectLst/>
                <a:latin typeface="Helvetica" panose="020B0604020202020204" pitchFamily="34" charset="0"/>
              </a:rPr>
              <a:t>the enhancement of EV flow analysis when using an additional angle of light scatter collection (medium angle of light scatter, MALS) to identify different sample components (e.g. lipids, protein, extracellular vesicles) and </a:t>
            </a:r>
          </a:p>
          <a:p>
            <a:pPr marL="342900" indent="-342900">
              <a:buAutoNum type="arabicParenBoth"/>
            </a:pPr>
            <a:r>
              <a:rPr lang="en-US" sz="1800" b="0" i="0" dirty="0">
                <a:solidFill>
                  <a:srgbClr val="323232"/>
                </a:solidFill>
                <a:effectLst/>
                <a:latin typeface="Helvetica" panose="020B0604020202020204" pitchFamily="34" charset="0"/>
              </a:rPr>
              <a:t>the practical reality of sample component overlap at different particle sizes.</a:t>
            </a:r>
          </a:p>
        </p:txBody>
      </p:sp>
      <p:pic>
        <p:nvPicPr>
          <p:cNvPr id="6" name="Picture 2" descr="Figure 1">
            <a:extLst>
              <a:ext uri="{FF2B5EF4-FFF2-40B4-BE49-F238E27FC236}">
                <a16:creationId xmlns:a16="http://schemas.microsoft.com/office/drawing/2014/main" id="{FD5D26AA-7DBF-C21F-AFBC-790E7D9C138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37041" y="784492"/>
            <a:ext cx="4473005" cy="31925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B81AA8-C791-082B-96EA-5D0C822A82CE}"/>
              </a:ext>
            </a:extLst>
          </p:cNvPr>
          <p:cNvSpPr txBox="1"/>
          <p:nvPr/>
        </p:nvSpPr>
        <p:spPr>
          <a:xfrm>
            <a:off x="8151403" y="3977089"/>
            <a:ext cx="3735797" cy="584775"/>
          </a:xfrm>
          <a:prstGeom prst="rect">
            <a:avLst/>
          </a:prstGeom>
          <a:noFill/>
        </p:spPr>
        <p:txBody>
          <a:bodyPr wrap="square">
            <a:spAutoFit/>
          </a:bodyPr>
          <a:lstStyle/>
          <a:p>
            <a:r>
              <a:rPr lang="en-CA" sz="1600" dirty="0"/>
              <a:t>Pol et al. Scientific Reports volume 11, Article number: 24151 (2021) </a:t>
            </a:r>
          </a:p>
        </p:txBody>
      </p:sp>
    </p:spTree>
    <p:extLst>
      <p:ext uri="{BB962C8B-B14F-4D97-AF65-F5344CB8AC3E}">
        <p14:creationId xmlns:p14="http://schemas.microsoft.com/office/powerpoint/2010/main" val="3151741441"/>
      </p:ext>
    </p:extLst>
  </p:cSld>
  <p:clrMapOvr>
    <a:masterClrMapping/>
  </p:clrMapOvr>
  <mc:AlternateContent xmlns:mc="http://schemas.openxmlformats.org/markup-compatibility/2006" xmlns:p14="http://schemas.microsoft.com/office/powerpoint/2010/main">
    <mc:Choice Requires="p14">
      <p:transition spd="slow" p14:dur="2000" advTm="24855"/>
    </mc:Choice>
    <mc:Fallback xmlns="">
      <p:transition spd="slow" advTm="2485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5.3 Biological Controls and Standards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8577410" y="4555440"/>
            <a:ext cx="2874441" cy="369332"/>
          </a:xfrm>
          <a:prstGeom prst="rect">
            <a:avLst/>
          </a:prstGeom>
          <a:solidFill>
            <a:schemeClr val="bg1"/>
          </a:solidFill>
        </p:spPr>
        <p:txBody>
          <a:bodyPr wrap="none" rtlCol="0">
            <a:spAutoFit/>
          </a:bodyPr>
          <a:lstStyle/>
          <a:p>
            <a:r>
              <a:rPr lang="en-CA" dirty="0">
                <a:solidFill>
                  <a:srgbClr val="E2C7D6"/>
                </a:solidFill>
                <a:sym typeface="Wingdings" panose="05000000000000000000" pitchFamily="2" charset="2"/>
              </a:rPr>
              <a:t></a:t>
            </a:r>
            <a:r>
              <a:rPr lang="en-CA" dirty="0"/>
              <a:t> </a:t>
            </a:r>
            <a:r>
              <a:rPr lang="en-CA" dirty="0" err="1"/>
              <a:t>Cargille</a:t>
            </a:r>
            <a:r>
              <a:rPr lang="en-CA"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8577409" y="4916560"/>
            <a:ext cx="2874441" cy="369332"/>
          </a:xfrm>
          <a:prstGeom prst="rect">
            <a:avLst/>
          </a:prstGeom>
          <a:solidFill>
            <a:schemeClr val="bg1"/>
          </a:solidFill>
        </p:spPr>
        <p:txBody>
          <a:bodyPr wrap="none" rtlCol="0">
            <a:spAutoFit/>
          </a:bodyPr>
          <a:lstStyle/>
          <a:p>
            <a:r>
              <a:rPr lang="en-CA" dirty="0">
                <a:solidFill>
                  <a:srgbClr val="ADB3D3"/>
                </a:solidFill>
                <a:sym typeface="Wingdings" panose="05000000000000000000" pitchFamily="2" charset="2"/>
              </a:rPr>
              <a:t></a:t>
            </a:r>
            <a:r>
              <a:rPr lang="en-CA" dirty="0"/>
              <a:t> </a:t>
            </a:r>
            <a:r>
              <a:rPr lang="en-CA" dirty="0" err="1"/>
              <a:t>Cargille</a:t>
            </a:r>
            <a:r>
              <a:rPr lang="en-CA"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8577409" y="5245414"/>
            <a:ext cx="2874441" cy="369332"/>
          </a:xfrm>
          <a:prstGeom prst="rect">
            <a:avLst/>
          </a:prstGeom>
          <a:solidFill>
            <a:schemeClr val="bg1"/>
          </a:solidFill>
        </p:spPr>
        <p:txBody>
          <a:bodyPr wrap="none" rtlCol="0">
            <a:spAutoFit/>
          </a:bodyPr>
          <a:lstStyle/>
          <a:p>
            <a:r>
              <a:rPr lang="en-CA" dirty="0">
                <a:solidFill>
                  <a:srgbClr val="A7D1A7"/>
                </a:solidFill>
                <a:sym typeface="Wingdings" panose="05000000000000000000" pitchFamily="2" charset="2"/>
              </a:rPr>
              <a:t></a:t>
            </a:r>
            <a:r>
              <a:rPr lang="en-CA" dirty="0"/>
              <a:t> </a:t>
            </a:r>
            <a:r>
              <a:rPr lang="en-CA" dirty="0" err="1"/>
              <a:t>Cargille</a:t>
            </a:r>
            <a:r>
              <a:rPr lang="en-CA" dirty="0"/>
              <a:t> R.I. Ref Oil 1.3800 </a:t>
            </a:r>
          </a:p>
        </p:txBody>
      </p:sp>
      <p:sp>
        <p:nvSpPr>
          <p:cNvPr id="15" name="TextBox 14">
            <a:extLst>
              <a:ext uri="{FF2B5EF4-FFF2-40B4-BE49-F238E27FC236}">
                <a16:creationId xmlns:a16="http://schemas.microsoft.com/office/drawing/2014/main" id="{E45FD46A-699C-4F62-8949-88609D93FB35}"/>
              </a:ext>
            </a:extLst>
          </p:cNvPr>
          <p:cNvSpPr txBox="1"/>
          <p:nvPr/>
        </p:nvSpPr>
        <p:spPr>
          <a:xfrm>
            <a:off x="8590379" y="5574268"/>
            <a:ext cx="2759923" cy="369332"/>
          </a:xfrm>
          <a:prstGeom prst="rect">
            <a:avLst/>
          </a:prstGeom>
          <a:solidFill>
            <a:schemeClr val="bg1"/>
          </a:solidFill>
        </p:spPr>
        <p:txBody>
          <a:bodyPr wrap="none" rtlCol="0">
            <a:spAutoFit/>
          </a:bodyPr>
          <a:lstStyle/>
          <a:p>
            <a:r>
              <a:rPr lang="en-CA" dirty="0">
                <a:solidFill>
                  <a:schemeClr val="bg2">
                    <a:lumMod val="25000"/>
                  </a:schemeClr>
                </a:solidFill>
                <a:sym typeface="Wingdings" panose="05000000000000000000" pitchFamily="2" charset="2"/>
              </a:rPr>
              <a:t></a:t>
            </a:r>
            <a:r>
              <a:rPr lang="en-CA" dirty="0"/>
              <a:t> Excess Albumin, </a:t>
            </a:r>
            <a:r>
              <a:rPr lang="en-CA" dirty="0">
                <a:sym typeface="Symbol" panose="05050102010706020507" pitchFamily="18" charset="2"/>
              </a:rPr>
              <a:t>-globulins</a:t>
            </a:r>
            <a:endParaRPr lang="en-CA" dirty="0"/>
          </a:p>
        </p:txBody>
      </p:sp>
      <p:pic>
        <p:nvPicPr>
          <p:cNvPr id="8" name="Picture 7">
            <a:extLst>
              <a:ext uri="{FF2B5EF4-FFF2-40B4-BE49-F238E27FC236}">
                <a16:creationId xmlns:a16="http://schemas.microsoft.com/office/drawing/2014/main" id="{5CB1B9B8-26FA-09D3-1349-4F57C18F675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7750" y="791110"/>
            <a:ext cx="7769412" cy="5943600"/>
          </a:xfrm>
          <a:prstGeom prst="rect">
            <a:avLst/>
          </a:prstGeom>
        </p:spPr>
      </p:pic>
      <p:sp>
        <p:nvSpPr>
          <p:cNvPr id="16" name="TextBox 15">
            <a:extLst>
              <a:ext uri="{FF2B5EF4-FFF2-40B4-BE49-F238E27FC236}">
                <a16:creationId xmlns:a16="http://schemas.microsoft.com/office/drawing/2014/main" id="{421C253A-18A4-F72A-7319-A587BA916CD4}"/>
              </a:ext>
            </a:extLst>
          </p:cNvPr>
          <p:cNvSpPr txBox="1"/>
          <p:nvPr/>
        </p:nvSpPr>
        <p:spPr>
          <a:xfrm>
            <a:off x="6780560" y="1202776"/>
            <a:ext cx="2323072" cy="738664"/>
          </a:xfrm>
          <a:prstGeom prst="rect">
            <a:avLst/>
          </a:prstGeom>
          <a:solidFill>
            <a:schemeClr val="bg1"/>
          </a:solidFill>
        </p:spPr>
        <p:txBody>
          <a:bodyPr wrap="none" rtlCol="0">
            <a:spAutoFit/>
          </a:bodyPr>
          <a:lstStyle/>
          <a:p>
            <a:r>
              <a:rPr lang="en-CA" sz="1400" u="sng" dirty="0">
                <a:solidFill>
                  <a:schemeClr val="tx1">
                    <a:lumMod val="85000"/>
                    <a:lumOff val="15000"/>
                  </a:schemeClr>
                </a:solidFill>
                <a:latin typeface="Helvetica" panose="020B0604020202020204" pitchFamily="34" charset="0"/>
                <a:cs typeface="Helvetica" panose="020B0604020202020204" pitchFamily="34" charset="0"/>
              </a:rPr>
              <a:t>Source</a:t>
            </a:r>
          </a:p>
          <a:p>
            <a:pPr marL="285750" indent="-285750">
              <a:buFont typeface="Arial" panose="020B0604020202020204" pitchFamily="34" charset="0"/>
              <a:buChar char="•"/>
            </a:pPr>
            <a:r>
              <a:rPr lang="en-CA" sz="1400" dirty="0">
                <a:solidFill>
                  <a:schemeClr val="tx1">
                    <a:lumMod val="85000"/>
                    <a:lumOff val="15000"/>
                  </a:schemeClr>
                </a:solidFill>
                <a:latin typeface="Helvetica" panose="020B0604020202020204" pitchFamily="34" charset="0"/>
                <a:cs typeface="Helvetica" panose="020B0604020202020204" pitchFamily="34" charset="0"/>
              </a:rPr>
              <a:t>Human serum albumin </a:t>
            </a:r>
          </a:p>
          <a:p>
            <a:pPr marL="285750" indent="-285750">
              <a:buFont typeface="Arial" panose="020B0604020202020204" pitchFamily="34" charset="0"/>
              <a:buChar char="•"/>
            </a:pPr>
            <a:r>
              <a:rPr lang="en-CA" sz="1400" dirty="0">
                <a:solidFill>
                  <a:schemeClr val="tx1">
                    <a:lumMod val="85000"/>
                    <a:lumOff val="15000"/>
                  </a:schemeClr>
                </a:solidFill>
                <a:latin typeface="Helvetica" panose="020B0604020202020204" pitchFamily="34" charset="0"/>
                <a:cs typeface="Helvetica" panose="020B0604020202020204" pitchFamily="34" charset="0"/>
              </a:rPr>
              <a:t>Human </a:t>
            </a:r>
            <a:r>
              <a:rPr lang="el-GR" sz="1400" b="0" i="0" dirty="0">
                <a:solidFill>
                  <a:schemeClr val="tx1">
                    <a:lumMod val="85000"/>
                    <a:lumOff val="15000"/>
                  </a:schemeClr>
                </a:solidFill>
                <a:effectLst/>
                <a:latin typeface="Helvetica" panose="020B0604020202020204" pitchFamily="34" charset="0"/>
                <a:cs typeface="Helvetica" panose="020B0604020202020204" pitchFamily="34" charset="0"/>
              </a:rPr>
              <a:t>γ-</a:t>
            </a:r>
            <a:r>
              <a:rPr lang="en-CA" sz="1400" b="0" i="0" dirty="0">
                <a:solidFill>
                  <a:schemeClr val="tx1">
                    <a:lumMod val="85000"/>
                    <a:lumOff val="15000"/>
                  </a:schemeClr>
                </a:solidFill>
                <a:effectLst/>
                <a:latin typeface="Helvetica" panose="020B0604020202020204" pitchFamily="34" charset="0"/>
                <a:cs typeface="Helvetica" panose="020B0604020202020204" pitchFamily="34" charset="0"/>
              </a:rPr>
              <a:t>globulins</a:t>
            </a:r>
            <a:endParaRPr lang="en-CA" sz="1400" dirty="0">
              <a:solidFill>
                <a:schemeClr val="tx1">
                  <a:lumMod val="85000"/>
                  <a:lumOff val="15000"/>
                </a:schemeClr>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BBDE3505-AEFB-7DE8-52E2-96E6B6E98612}"/>
              </a:ext>
            </a:extLst>
          </p:cNvPr>
          <p:cNvSpPr txBox="1"/>
          <p:nvPr/>
        </p:nvSpPr>
        <p:spPr>
          <a:xfrm>
            <a:off x="6981773" y="2073717"/>
            <a:ext cx="1797287" cy="523220"/>
          </a:xfrm>
          <a:prstGeom prst="rect">
            <a:avLst/>
          </a:prstGeom>
          <a:solidFill>
            <a:schemeClr val="bg1"/>
          </a:solidFill>
        </p:spPr>
        <p:txBody>
          <a:bodyPr wrap="none" rtlCol="0">
            <a:spAutoFit/>
          </a:bodyPr>
          <a:lstStyle/>
          <a:p>
            <a:r>
              <a:rPr lang="en-CA" sz="1400" u="sng" dirty="0">
                <a:solidFill>
                  <a:schemeClr val="tx1">
                    <a:lumMod val="85000"/>
                    <a:lumOff val="15000"/>
                  </a:schemeClr>
                </a:solidFill>
                <a:latin typeface="Helvetica" panose="020B0604020202020204" pitchFamily="34" charset="0"/>
                <a:cs typeface="Helvetica" panose="020B0604020202020204" pitchFamily="34" charset="0"/>
              </a:rPr>
              <a:t>Stock Concentration</a:t>
            </a:r>
          </a:p>
          <a:p>
            <a:pPr marL="285750" indent="-285750">
              <a:buFont typeface="Arial" panose="020B0604020202020204" pitchFamily="34" charset="0"/>
              <a:buChar char="•"/>
            </a:pPr>
            <a:r>
              <a:rPr lang="en-CA" sz="1400" dirty="0">
                <a:solidFill>
                  <a:schemeClr val="tx1">
                    <a:lumMod val="85000"/>
                    <a:lumOff val="15000"/>
                  </a:schemeClr>
                </a:solidFill>
                <a:latin typeface="Helvetica" panose="020B0604020202020204" pitchFamily="34" charset="0"/>
                <a:cs typeface="Helvetica" panose="020B0604020202020204" pitchFamily="34" charset="0"/>
              </a:rPr>
              <a:t>&gt;20g/dL</a:t>
            </a:r>
          </a:p>
        </p:txBody>
      </p:sp>
      <p:sp>
        <p:nvSpPr>
          <p:cNvPr id="18" name="TextBox 17">
            <a:extLst>
              <a:ext uri="{FF2B5EF4-FFF2-40B4-BE49-F238E27FC236}">
                <a16:creationId xmlns:a16="http://schemas.microsoft.com/office/drawing/2014/main" id="{E7846EE0-A280-49A2-9596-B57C4029F7DF}"/>
              </a:ext>
            </a:extLst>
          </p:cNvPr>
          <p:cNvSpPr txBox="1"/>
          <p:nvPr/>
        </p:nvSpPr>
        <p:spPr>
          <a:xfrm>
            <a:off x="7288978" y="3704951"/>
            <a:ext cx="5027030" cy="584775"/>
          </a:xfrm>
          <a:prstGeom prst="rect">
            <a:avLst/>
          </a:prstGeom>
          <a:noFill/>
        </p:spPr>
        <p:txBody>
          <a:bodyPr wrap="square">
            <a:spAutoFit/>
          </a:bodyPr>
          <a:lstStyle/>
          <a:p>
            <a:r>
              <a:rPr lang="en-CA" sz="1600" dirty="0">
                <a:cs typeface="Helvetica" panose="020B0604020202020204" pitchFamily="34" charset="0"/>
              </a:rPr>
              <a:t>Excess protein is commonly used to assess protein interference in diagnostic assays.</a:t>
            </a:r>
          </a:p>
        </p:txBody>
      </p:sp>
      <p:pic>
        <p:nvPicPr>
          <p:cNvPr id="5" name="Picture 4">
            <a:extLst>
              <a:ext uri="{FF2B5EF4-FFF2-40B4-BE49-F238E27FC236}">
                <a16:creationId xmlns:a16="http://schemas.microsoft.com/office/drawing/2014/main" id="{55200770-A634-36B8-1461-88EDEDF20E28}"/>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99171" y="845672"/>
            <a:ext cx="3970350" cy="3038256"/>
          </a:xfrm>
          <a:prstGeom prst="rect">
            <a:avLst/>
          </a:prstGeom>
        </p:spPr>
      </p:pic>
    </p:spTree>
    <p:extLst>
      <p:ext uri="{BB962C8B-B14F-4D97-AF65-F5344CB8AC3E}">
        <p14:creationId xmlns:p14="http://schemas.microsoft.com/office/powerpoint/2010/main" val="1035307921"/>
      </p:ext>
    </p:extLst>
  </p:cSld>
  <p:clrMapOvr>
    <a:masterClrMapping/>
  </p:clrMapOvr>
  <mc:AlternateContent xmlns:mc="http://schemas.openxmlformats.org/markup-compatibility/2006" xmlns:p14="http://schemas.microsoft.com/office/powerpoint/2010/main">
    <mc:Choice Requires="p14">
      <p:transition spd="slow" p14:dur="2000" advTm="10471"/>
    </mc:Choice>
    <mc:Fallback xmlns="">
      <p:transition spd="slow" advTm="1047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960D-9125-F87C-02F5-7B56CF0DB697}"/>
              </a:ext>
            </a:extLst>
          </p:cNvPr>
          <p:cNvSpPr>
            <a:spLocks noGrp="1"/>
          </p:cNvSpPr>
          <p:nvPr>
            <p:ph type="title"/>
          </p:nvPr>
        </p:nvSpPr>
        <p:spPr/>
        <p:txBody>
          <a:bodyPr/>
          <a:lstStyle/>
          <a:p>
            <a:pPr algn="ctr"/>
            <a:r>
              <a:rPr lang="en-US" sz="2400" dirty="0"/>
              <a:t>5.4 Biological Controls and Standards Show Clear Patterns of Overlay &amp; Separation with Refractive Index Emulsion Oils</a:t>
            </a:r>
            <a:endParaRPr lang="en-CA" sz="2400" dirty="0"/>
          </a:p>
        </p:txBody>
      </p:sp>
      <p:sp>
        <p:nvSpPr>
          <p:cNvPr id="12" name="TextBox 11">
            <a:extLst>
              <a:ext uri="{FF2B5EF4-FFF2-40B4-BE49-F238E27FC236}">
                <a16:creationId xmlns:a16="http://schemas.microsoft.com/office/drawing/2014/main" id="{67751FAF-05B2-85CE-DA86-2E0B36B2F039}"/>
              </a:ext>
            </a:extLst>
          </p:cNvPr>
          <p:cNvSpPr txBox="1"/>
          <p:nvPr/>
        </p:nvSpPr>
        <p:spPr>
          <a:xfrm>
            <a:off x="6719427" y="890217"/>
            <a:ext cx="2154757" cy="307777"/>
          </a:xfrm>
          <a:prstGeom prst="rect">
            <a:avLst/>
          </a:prstGeom>
          <a:solidFill>
            <a:schemeClr val="bg1"/>
          </a:solidFill>
        </p:spPr>
        <p:txBody>
          <a:bodyPr wrap="none" rtlCol="0">
            <a:spAutoFit/>
          </a:bodyPr>
          <a:lstStyle/>
          <a:p>
            <a:r>
              <a:rPr lang="en-CA" sz="1400" dirty="0">
                <a:solidFill>
                  <a:srgbClr val="E2C7D6"/>
                </a:solidFill>
                <a:sym typeface="Wingdings" panose="05000000000000000000" pitchFamily="2" charset="2"/>
              </a:rPr>
              <a:t></a:t>
            </a:r>
            <a:r>
              <a:rPr lang="en-CA" sz="1400" dirty="0"/>
              <a:t> </a:t>
            </a:r>
            <a:r>
              <a:rPr lang="en-CA" sz="1400" dirty="0" err="1"/>
              <a:t>Cargille</a:t>
            </a:r>
            <a:r>
              <a:rPr lang="en-CA" sz="1400" dirty="0"/>
              <a:t> R.I. Ref Oil 1.5900 </a:t>
            </a:r>
          </a:p>
        </p:txBody>
      </p:sp>
      <p:sp>
        <p:nvSpPr>
          <p:cNvPr id="13" name="TextBox 12">
            <a:extLst>
              <a:ext uri="{FF2B5EF4-FFF2-40B4-BE49-F238E27FC236}">
                <a16:creationId xmlns:a16="http://schemas.microsoft.com/office/drawing/2014/main" id="{B144BD47-E596-7662-024A-BC9607E11C38}"/>
              </a:ext>
            </a:extLst>
          </p:cNvPr>
          <p:cNvSpPr txBox="1"/>
          <p:nvPr/>
        </p:nvSpPr>
        <p:spPr>
          <a:xfrm>
            <a:off x="6719426" y="1251337"/>
            <a:ext cx="2154757" cy="307777"/>
          </a:xfrm>
          <a:prstGeom prst="rect">
            <a:avLst/>
          </a:prstGeom>
          <a:solidFill>
            <a:schemeClr val="bg1"/>
          </a:solidFill>
        </p:spPr>
        <p:txBody>
          <a:bodyPr wrap="none" rtlCol="0">
            <a:spAutoFit/>
          </a:bodyPr>
          <a:lstStyle/>
          <a:p>
            <a:r>
              <a:rPr lang="en-CA" sz="1400" dirty="0">
                <a:solidFill>
                  <a:srgbClr val="ADB3D3"/>
                </a:solidFill>
                <a:sym typeface="Wingdings" panose="05000000000000000000" pitchFamily="2" charset="2"/>
              </a:rPr>
              <a:t></a:t>
            </a:r>
            <a:r>
              <a:rPr lang="en-CA" sz="1400" dirty="0"/>
              <a:t> </a:t>
            </a:r>
            <a:r>
              <a:rPr lang="en-CA" sz="1400" dirty="0" err="1"/>
              <a:t>Cargille</a:t>
            </a:r>
            <a:r>
              <a:rPr lang="en-CA" sz="1400" dirty="0"/>
              <a:t> R.I. Ref Oil 1.4200 </a:t>
            </a:r>
          </a:p>
        </p:txBody>
      </p:sp>
      <p:sp>
        <p:nvSpPr>
          <p:cNvPr id="14" name="TextBox 13">
            <a:extLst>
              <a:ext uri="{FF2B5EF4-FFF2-40B4-BE49-F238E27FC236}">
                <a16:creationId xmlns:a16="http://schemas.microsoft.com/office/drawing/2014/main" id="{3F2E49C1-C7CB-AC34-DA4A-AFA88E7CFBC0}"/>
              </a:ext>
            </a:extLst>
          </p:cNvPr>
          <p:cNvSpPr txBox="1"/>
          <p:nvPr/>
        </p:nvSpPr>
        <p:spPr>
          <a:xfrm>
            <a:off x="6719426" y="1580191"/>
            <a:ext cx="2154757" cy="307777"/>
          </a:xfrm>
          <a:prstGeom prst="rect">
            <a:avLst/>
          </a:prstGeom>
          <a:solidFill>
            <a:schemeClr val="bg1"/>
          </a:solidFill>
        </p:spPr>
        <p:txBody>
          <a:bodyPr wrap="none" rtlCol="0">
            <a:spAutoFit/>
          </a:bodyPr>
          <a:lstStyle/>
          <a:p>
            <a:r>
              <a:rPr lang="en-CA" sz="1400" dirty="0">
                <a:solidFill>
                  <a:srgbClr val="A7D1A7"/>
                </a:solidFill>
                <a:sym typeface="Wingdings" panose="05000000000000000000" pitchFamily="2" charset="2"/>
              </a:rPr>
              <a:t></a:t>
            </a:r>
            <a:r>
              <a:rPr lang="en-CA" sz="1400" dirty="0"/>
              <a:t> </a:t>
            </a:r>
            <a:r>
              <a:rPr lang="en-CA" sz="1400" dirty="0" err="1"/>
              <a:t>Cargille</a:t>
            </a:r>
            <a:r>
              <a:rPr lang="en-CA" sz="1400" dirty="0"/>
              <a:t> R.I. Ref Oil 1.3800 </a:t>
            </a:r>
          </a:p>
        </p:txBody>
      </p:sp>
      <p:pic>
        <p:nvPicPr>
          <p:cNvPr id="5" name="Picture 4">
            <a:extLst>
              <a:ext uri="{FF2B5EF4-FFF2-40B4-BE49-F238E27FC236}">
                <a16:creationId xmlns:a16="http://schemas.microsoft.com/office/drawing/2014/main" id="{43819ED7-F8AB-9592-6C1A-8AEE98D8C51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0115" y="665806"/>
            <a:ext cx="7769412" cy="5943600"/>
          </a:xfrm>
          <a:prstGeom prst="rect">
            <a:avLst/>
          </a:prstGeom>
        </p:spPr>
      </p:pic>
      <p:pic>
        <p:nvPicPr>
          <p:cNvPr id="8" name="Picture 7">
            <a:extLst>
              <a:ext uri="{FF2B5EF4-FFF2-40B4-BE49-F238E27FC236}">
                <a16:creationId xmlns:a16="http://schemas.microsoft.com/office/drawing/2014/main" id="{6E09158D-F4B3-D35E-6D7E-BBED9290835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97810" y="665806"/>
            <a:ext cx="3974845" cy="3041695"/>
          </a:xfrm>
          <a:prstGeom prst="rect">
            <a:avLst/>
          </a:prstGeom>
        </p:spPr>
      </p:pic>
      <p:sp>
        <p:nvSpPr>
          <p:cNvPr id="16" name="TextBox 15">
            <a:extLst>
              <a:ext uri="{FF2B5EF4-FFF2-40B4-BE49-F238E27FC236}">
                <a16:creationId xmlns:a16="http://schemas.microsoft.com/office/drawing/2014/main" id="{11670EB1-A76A-715D-2C6A-2C0D30710DDF}"/>
              </a:ext>
            </a:extLst>
          </p:cNvPr>
          <p:cNvSpPr txBox="1"/>
          <p:nvPr/>
        </p:nvSpPr>
        <p:spPr>
          <a:xfrm>
            <a:off x="6719427" y="1889128"/>
            <a:ext cx="1859805" cy="307777"/>
          </a:xfrm>
          <a:prstGeom prst="rect">
            <a:avLst/>
          </a:prstGeom>
          <a:solidFill>
            <a:schemeClr val="bg1"/>
          </a:solidFill>
        </p:spPr>
        <p:txBody>
          <a:bodyPr wrap="none" rtlCol="0">
            <a:spAutoFit/>
          </a:bodyPr>
          <a:lstStyle/>
          <a:p>
            <a:r>
              <a:rPr lang="en-CA" sz="1400" dirty="0">
                <a:solidFill>
                  <a:srgbClr val="00B050"/>
                </a:solidFill>
                <a:sym typeface="Wingdings" panose="05000000000000000000" pitchFamily="2" charset="2"/>
              </a:rPr>
              <a:t></a:t>
            </a:r>
            <a:r>
              <a:rPr lang="en-CA" sz="1400" dirty="0"/>
              <a:t> IgG-AF488 aggregates</a:t>
            </a:r>
          </a:p>
        </p:txBody>
      </p:sp>
      <p:sp>
        <p:nvSpPr>
          <p:cNvPr id="17" name="TextBox 16">
            <a:extLst>
              <a:ext uri="{FF2B5EF4-FFF2-40B4-BE49-F238E27FC236}">
                <a16:creationId xmlns:a16="http://schemas.microsoft.com/office/drawing/2014/main" id="{52777740-D75F-E127-1794-F069D85CA359}"/>
              </a:ext>
            </a:extLst>
          </p:cNvPr>
          <p:cNvSpPr txBox="1"/>
          <p:nvPr/>
        </p:nvSpPr>
        <p:spPr>
          <a:xfrm>
            <a:off x="6719426" y="2209770"/>
            <a:ext cx="1728358" cy="307777"/>
          </a:xfrm>
          <a:prstGeom prst="rect">
            <a:avLst/>
          </a:prstGeom>
          <a:solidFill>
            <a:schemeClr val="bg1"/>
          </a:solidFill>
        </p:spPr>
        <p:txBody>
          <a:bodyPr wrap="none" rtlCol="0">
            <a:spAutoFit/>
          </a:bodyPr>
          <a:lstStyle/>
          <a:p>
            <a:r>
              <a:rPr lang="en-CA" sz="1400" dirty="0">
                <a:solidFill>
                  <a:schemeClr val="accent6">
                    <a:lumMod val="75000"/>
                  </a:schemeClr>
                </a:solidFill>
                <a:sym typeface="Wingdings" panose="05000000000000000000" pitchFamily="2" charset="2"/>
              </a:rPr>
              <a:t></a:t>
            </a:r>
            <a:r>
              <a:rPr lang="en-CA" sz="1400" dirty="0"/>
              <a:t> IgG-APC aggregates</a:t>
            </a:r>
          </a:p>
        </p:txBody>
      </p:sp>
      <p:sp>
        <p:nvSpPr>
          <p:cNvPr id="18" name="TextBox 17">
            <a:extLst>
              <a:ext uri="{FF2B5EF4-FFF2-40B4-BE49-F238E27FC236}">
                <a16:creationId xmlns:a16="http://schemas.microsoft.com/office/drawing/2014/main" id="{67097FBC-F07E-B0DA-FE3F-8ACA9C0B5DD8}"/>
              </a:ext>
            </a:extLst>
          </p:cNvPr>
          <p:cNvSpPr txBox="1"/>
          <p:nvPr/>
        </p:nvSpPr>
        <p:spPr>
          <a:xfrm>
            <a:off x="6994187" y="3637606"/>
            <a:ext cx="5095519" cy="2185214"/>
          </a:xfrm>
          <a:prstGeom prst="rect">
            <a:avLst/>
          </a:prstGeom>
          <a:noFill/>
        </p:spPr>
        <p:txBody>
          <a:bodyPr wrap="square">
            <a:spAutoFit/>
          </a:bodyPr>
          <a:lstStyle/>
          <a:p>
            <a:r>
              <a:rPr lang="en-CA" sz="1600" dirty="0">
                <a:cs typeface="Helvetica" panose="020B0604020202020204" pitchFamily="34" charset="0"/>
              </a:rPr>
              <a:t>Antibody aggregates are considered a common source of false positives in EV flow cytometry assays. </a:t>
            </a:r>
          </a:p>
          <a:p>
            <a:endParaRPr lang="en-CA" sz="1600" dirty="0">
              <a:cs typeface="Helvetica" panose="020B0604020202020204" pitchFamily="34" charset="0"/>
            </a:endParaRPr>
          </a:p>
          <a:p>
            <a:endParaRPr lang="en-CA" sz="800" dirty="0">
              <a:cs typeface="Helvetica" panose="020B0604020202020204" pitchFamily="34" charset="0"/>
            </a:endParaRPr>
          </a:p>
          <a:p>
            <a:r>
              <a:rPr lang="en-CA" sz="1600" dirty="0">
                <a:cs typeface="Helvetica" panose="020B0604020202020204" pitchFamily="34" charset="0"/>
              </a:rPr>
              <a:t>To generate aggregates, aliquots of expired antibody (IgG-APC, IgG-AF488) were incubated at 50</a:t>
            </a:r>
            <a:r>
              <a:rPr lang="en-CA" sz="1600" dirty="0">
                <a:cs typeface="Helvetica" panose="020B0604020202020204" pitchFamily="34" charset="0"/>
                <a:sym typeface="Symbol" panose="05050102010706020507" pitchFamily="18" charset="2"/>
              </a:rPr>
              <a:t></a:t>
            </a:r>
            <a:r>
              <a:rPr lang="en-CA" sz="1600" dirty="0">
                <a:cs typeface="Helvetica" panose="020B0604020202020204" pitchFamily="34" charset="0"/>
              </a:rPr>
              <a:t>C for 90 minutes prior to analysis by flow cytometry.</a:t>
            </a:r>
            <a:r>
              <a:rPr lang="en-US" sz="1600" dirty="0">
                <a:cs typeface="Helvetica" panose="020B0604020202020204" pitchFamily="34" charset="0"/>
              </a:rPr>
              <a:t> </a:t>
            </a:r>
          </a:p>
          <a:p>
            <a:pPr marL="742950" lvl="1" indent="-285750">
              <a:buFont typeface="Arial" panose="020B0604020202020204" pitchFamily="34" charset="0"/>
              <a:buChar char="•"/>
            </a:pPr>
            <a:r>
              <a:rPr lang="en-US" sz="1600" dirty="0">
                <a:cs typeface="Helvetica" panose="020B0604020202020204" pitchFamily="34" charset="0"/>
              </a:rPr>
              <a:t>Technique based upon Malvern </a:t>
            </a:r>
            <a:r>
              <a:rPr lang="en-US" sz="1600" dirty="0" err="1">
                <a:cs typeface="Helvetica" panose="020B0604020202020204" pitchFamily="34" charset="0"/>
              </a:rPr>
              <a:t>Pananalytical</a:t>
            </a:r>
            <a:r>
              <a:rPr lang="en-US" sz="1600" dirty="0">
                <a:cs typeface="Helvetica" panose="020B0604020202020204" pitchFamily="34" charset="0"/>
              </a:rPr>
              <a:t> application note AN140303 Aggregation in Proteins)</a:t>
            </a:r>
            <a:r>
              <a:rPr lang="en-CA" sz="1600" dirty="0">
                <a:cs typeface="Helvetica" panose="020B0604020202020204" pitchFamily="34" charset="0"/>
              </a:rPr>
              <a:t> </a:t>
            </a:r>
          </a:p>
        </p:txBody>
      </p:sp>
    </p:spTree>
    <p:extLst>
      <p:ext uri="{BB962C8B-B14F-4D97-AF65-F5344CB8AC3E}">
        <p14:creationId xmlns:p14="http://schemas.microsoft.com/office/powerpoint/2010/main" val="2090687284"/>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a:xfrm>
            <a:off x="116492" y="187369"/>
            <a:ext cx="11582401" cy="400957"/>
          </a:xfrm>
        </p:spPr>
        <p:txBody>
          <a:bodyPr/>
          <a:lstStyle/>
          <a:p>
            <a:r>
              <a:rPr lang="en-CA" dirty="0"/>
              <a:t>Section 6. Conclusions </a:t>
            </a:r>
          </a:p>
        </p:txBody>
      </p:sp>
      <p:sp>
        <p:nvSpPr>
          <p:cNvPr id="6" name="TextBox 5">
            <a:extLst>
              <a:ext uri="{FF2B5EF4-FFF2-40B4-BE49-F238E27FC236}">
                <a16:creationId xmlns:a16="http://schemas.microsoft.com/office/drawing/2014/main" id="{F3C69502-8282-FE78-7BF9-C41354DF1C54}"/>
              </a:ext>
            </a:extLst>
          </p:cNvPr>
          <p:cNvSpPr txBox="1"/>
          <p:nvPr/>
        </p:nvSpPr>
        <p:spPr>
          <a:xfrm>
            <a:off x="509009" y="893224"/>
            <a:ext cx="11173982" cy="4832092"/>
          </a:xfrm>
          <a:prstGeom prst="rect">
            <a:avLst/>
          </a:prstGeom>
          <a:noFill/>
        </p:spPr>
        <p:txBody>
          <a:bodyPr wrap="square" rtlCol="0">
            <a:spAutoFit/>
          </a:bodyPr>
          <a:lstStyle/>
          <a:p>
            <a:pPr marL="457200" indent="-4572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Reference emulsion oils profile matched the refractive index profiles for bead standards commonly used as size references (section 3). </a:t>
            </a:r>
          </a:p>
          <a:p>
            <a:pPr marL="457200" indent="-4572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Samples commonly used in extracellular vesicle analysis showed both distinct refractive index profiles as well as overlapping profiles (section 4). </a:t>
            </a:r>
          </a:p>
          <a:p>
            <a:pPr marL="457200" indent="-4572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CA" sz="2000" dirty="0">
                <a:solidFill>
                  <a:schemeClr val="bg2">
                    <a:lumMod val="25000"/>
                  </a:schemeClr>
                </a:solidFill>
                <a:latin typeface="Helvetica" panose="020B0604020202020204" pitchFamily="34" charset="0"/>
                <a:cs typeface="Helvetica" panose="020B0604020202020204" pitchFamily="34" charset="0"/>
              </a:rPr>
              <a:t>Biological controls for lipids and lipid mixtures showed unique profiles independent of the three reference oils tested (section 5). </a:t>
            </a:r>
          </a:p>
          <a:p>
            <a:pPr marL="457200" indent="-457200">
              <a:buFont typeface="Arial" panose="020B0604020202020204" pitchFamily="34" charset="0"/>
              <a:buChar char="•"/>
            </a:pPr>
            <a:endParaRPr lang="en-CA" sz="2000" dirty="0">
              <a:solidFill>
                <a:schemeClr val="bg2">
                  <a:lumMod val="25000"/>
                </a:schemeClr>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dirty="0">
                <a:solidFill>
                  <a:schemeClr val="bg2">
                    <a:lumMod val="25000"/>
                  </a:schemeClr>
                </a:solidFill>
                <a:latin typeface="Helvetica" panose="020B0604020202020204" pitchFamily="34" charset="0"/>
                <a:cs typeface="Helvetica" panose="020B0604020202020204" pitchFamily="34" charset="0"/>
              </a:rPr>
              <a:t>As light scatter intensity decreases with particle size the effective separation of particles of different RI is confounded by the overlap of signals. </a:t>
            </a:r>
          </a:p>
          <a:p>
            <a:endParaRPr lang="en-US" sz="2000" dirty="0">
              <a:solidFill>
                <a:schemeClr val="bg2">
                  <a:lumMod val="25000"/>
                </a:schemeClr>
              </a:solidFill>
              <a:latin typeface="Helvetica" panose="020B0604020202020204" pitchFamily="34" charset="0"/>
              <a:cs typeface="Helvetica" panose="020B0604020202020204" pitchFamily="34" charset="0"/>
            </a:endParaRPr>
          </a:p>
          <a:p>
            <a:endParaRPr lang="en-US" sz="2000" dirty="0">
              <a:solidFill>
                <a:schemeClr val="bg2">
                  <a:lumMod val="25000"/>
                </a:schemeClr>
              </a:solidFill>
              <a:latin typeface="Helvetica" panose="020B0604020202020204" pitchFamily="34" charset="0"/>
              <a:cs typeface="Helvetica" panose="020B0604020202020204" pitchFamily="34" charset="0"/>
            </a:endParaRPr>
          </a:p>
          <a:p>
            <a:pPr algn="ctr"/>
            <a:r>
              <a:rPr lang="en-US" sz="2400" b="1" dirty="0">
                <a:solidFill>
                  <a:schemeClr val="bg2">
                    <a:lumMod val="25000"/>
                  </a:schemeClr>
                </a:solidFill>
                <a:latin typeface="Helvetica" panose="020B0604020202020204" pitchFamily="34" charset="0"/>
                <a:cs typeface="Helvetica" panose="020B0604020202020204" pitchFamily="34" charset="0"/>
              </a:rPr>
              <a:t>Addition of a 3</a:t>
            </a:r>
            <a:r>
              <a:rPr lang="en-US" sz="2400" b="1" baseline="30000" dirty="0">
                <a:solidFill>
                  <a:schemeClr val="bg2">
                    <a:lumMod val="25000"/>
                  </a:schemeClr>
                </a:solidFill>
                <a:latin typeface="Helvetica" panose="020B0604020202020204" pitchFamily="34" charset="0"/>
                <a:cs typeface="Helvetica" panose="020B0604020202020204" pitchFamily="34" charset="0"/>
              </a:rPr>
              <a:t>rd</a:t>
            </a:r>
            <a:r>
              <a:rPr lang="en-US" sz="2400" b="1" dirty="0">
                <a:solidFill>
                  <a:schemeClr val="bg2">
                    <a:lumMod val="25000"/>
                  </a:schemeClr>
                </a:solidFill>
                <a:latin typeface="Helvetica" panose="020B0604020202020204" pitchFamily="34" charset="0"/>
                <a:cs typeface="Helvetica" panose="020B0604020202020204" pitchFamily="34" charset="0"/>
              </a:rPr>
              <a:t> light scatter collection significantly enhances the analysis of EVs by small particle flow cytometry, but practical thresholds still exist.</a:t>
            </a:r>
            <a:endParaRPr lang="en-CA" sz="2400" b="1" dirty="0">
              <a:solidFill>
                <a:schemeClr val="bg2">
                  <a:lumMod val="2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92406660"/>
      </p:ext>
    </p:extLst>
  </p:cSld>
  <p:clrMapOvr>
    <a:masterClrMapping/>
  </p:clrMapOvr>
  <mc:AlternateContent xmlns:mc="http://schemas.openxmlformats.org/markup-compatibility/2006" xmlns:p14="http://schemas.microsoft.com/office/powerpoint/2010/main">
    <mc:Choice Requires="p14">
      <p:transition spd="slow" p14:dur="2000" advTm="16792"/>
    </mc:Choice>
    <mc:Fallback xmlns="">
      <p:transition spd="slow" advTm="1679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a:xfrm>
            <a:off x="116492" y="187369"/>
            <a:ext cx="11582401" cy="400957"/>
          </a:xfrm>
        </p:spPr>
        <p:txBody>
          <a:bodyPr/>
          <a:lstStyle/>
          <a:p>
            <a:r>
              <a:rPr lang="en-CA" dirty="0"/>
              <a:t>Section 6. Additional Data Overlays: Plasma</a:t>
            </a:r>
          </a:p>
        </p:txBody>
      </p:sp>
      <p:sp>
        <p:nvSpPr>
          <p:cNvPr id="4" name="TextBox 3">
            <a:extLst>
              <a:ext uri="{FF2B5EF4-FFF2-40B4-BE49-F238E27FC236}">
                <a16:creationId xmlns:a16="http://schemas.microsoft.com/office/drawing/2014/main" id="{AAB559CF-0F2F-404D-ECA3-68538D9277C0}"/>
              </a:ext>
            </a:extLst>
          </p:cNvPr>
          <p:cNvSpPr txBox="1"/>
          <p:nvPr/>
        </p:nvSpPr>
        <p:spPr>
          <a:xfrm>
            <a:off x="8281099" y="588326"/>
            <a:ext cx="3246402" cy="369332"/>
          </a:xfrm>
          <a:prstGeom prst="rect">
            <a:avLst/>
          </a:prstGeom>
          <a:solidFill>
            <a:schemeClr val="bg1"/>
          </a:solidFill>
        </p:spPr>
        <p:txBody>
          <a:bodyPr wrap="none" rtlCol="0">
            <a:spAutoFit/>
          </a:bodyPr>
          <a:lstStyle/>
          <a:p>
            <a:r>
              <a:rPr lang="en-CA" dirty="0">
                <a:solidFill>
                  <a:schemeClr val="bg1">
                    <a:lumMod val="65000"/>
                  </a:schemeClr>
                </a:solidFill>
                <a:sym typeface="Wingdings" panose="05000000000000000000" pitchFamily="2" charset="2"/>
              </a:rPr>
              <a:t></a:t>
            </a:r>
            <a:r>
              <a:rPr lang="en-CA" dirty="0"/>
              <a:t> Unstained Fasted Plasma sample</a:t>
            </a:r>
          </a:p>
        </p:txBody>
      </p:sp>
      <p:sp>
        <p:nvSpPr>
          <p:cNvPr id="5" name="TextBox 4">
            <a:extLst>
              <a:ext uri="{FF2B5EF4-FFF2-40B4-BE49-F238E27FC236}">
                <a16:creationId xmlns:a16="http://schemas.microsoft.com/office/drawing/2014/main" id="{F925779A-32D4-CCA6-9061-F45E13C8E28A}"/>
              </a:ext>
            </a:extLst>
          </p:cNvPr>
          <p:cNvSpPr txBox="1"/>
          <p:nvPr/>
        </p:nvSpPr>
        <p:spPr>
          <a:xfrm>
            <a:off x="8281098" y="949446"/>
            <a:ext cx="1960793" cy="369332"/>
          </a:xfrm>
          <a:prstGeom prst="rect">
            <a:avLst/>
          </a:prstGeom>
          <a:solidFill>
            <a:schemeClr val="bg1"/>
          </a:solidFill>
        </p:spPr>
        <p:txBody>
          <a:bodyPr wrap="none" rtlCol="0">
            <a:spAutoFit/>
          </a:bodyPr>
          <a:lstStyle/>
          <a:p>
            <a:r>
              <a:rPr lang="en-CA" dirty="0">
                <a:solidFill>
                  <a:srgbClr val="7030A0"/>
                </a:solidFill>
                <a:sym typeface="Wingdings" panose="05000000000000000000" pitchFamily="2" charset="2"/>
              </a:rPr>
              <a:t></a:t>
            </a:r>
            <a:r>
              <a:rPr lang="en-CA" dirty="0"/>
              <a:t> CD41a eFluor450 </a:t>
            </a:r>
          </a:p>
        </p:txBody>
      </p:sp>
      <p:sp>
        <p:nvSpPr>
          <p:cNvPr id="7" name="TextBox 6">
            <a:extLst>
              <a:ext uri="{FF2B5EF4-FFF2-40B4-BE49-F238E27FC236}">
                <a16:creationId xmlns:a16="http://schemas.microsoft.com/office/drawing/2014/main" id="{C37D1792-5E78-AABE-B1BF-294F54CA5173}"/>
              </a:ext>
            </a:extLst>
          </p:cNvPr>
          <p:cNvSpPr txBox="1"/>
          <p:nvPr/>
        </p:nvSpPr>
        <p:spPr>
          <a:xfrm>
            <a:off x="8281098" y="1278300"/>
            <a:ext cx="1399742" cy="369332"/>
          </a:xfrm>
          <a:prstGeom prst="rect">
            <a:avLst/>
          </a:prstGeom>
          <a:solidFill>
            <a:schemeClr val="bg1"/>
          </a:solidFill>
        </p:spPr>
        <p:txBody>
          <a:bodyPr wrap="none" rtlCol="0">
            <a:spAutoFit/>
          </a:bodyPr>
          <a:lstStyle/>
          <a:p>
            <a:r>
              <a:rPr lang="en-CA" dirty="0">
                <a:solidFill>
                  <a:schemeClr val="accent6">
                    <a:lumMod val="50000"/>
                  </a:schemeClr>
                </a:solidFill>
                <a:sym typeface="Wingdings" panose="05000000000000000000" pitchFamily="2" charset="2"/>
              </a:rPr>
              <a:t></a:t>
            </a:r>
            <a:r>
              <a:rPr lang="en-CA" dirty="0"/>
              <a:t> CD63-APC</a:t>
            </a:r>
          </a:p>
        </p:txBody>
      </p:sp>
      <p:sp>
        <p:nvSpPr>
          <p:cNvPr id="8" name="TextBox 7">
            <a:extLst>
              <a:ext uri="{FF2B5EF4-FFF2-40B4-BE49-F238E27FC236}">
                <a16:creationId xmlns:a16="http://schemas.microsoft.com/office/drawing/2014/main" id="{5122AB7C-FBAE-5EEA-B9DE-730184CD0154}"/>
              </a:ext>
            </a:extLst>
          </p:cNvPr>
          <p:cNvSpPr txBox="1"/>
          <p:nvPr/>
        </p:nvSpPr>
        <p:spPr>
          <a:xfrm>
            <a:off x="8281099" y="1587237"/>
            <a:ext cx="1367682" cy="369332"/>
          </a:xfrm>
          <a:prstGeom prst="rect">
            <a:avLst/>
          </a:prstGeom>
          <a:solidFill>
            <a:schemeClr val="bg1"/>
          </a:solidFill>
        </p:spPr>
        <p:txBody>
          <a:bodyPr wrap="none" rtlCol="0">
            <a:spAutoFit/>
          </a:bodyPr>
          <a:lstStyle/>
          <a:p>
            <a:r>
              <a:rPr lang="en-CA" dirty="0">
                <a:solidFill>
                  <a:srgbClr val="00B050"/>
                </a:solidFill>
                <a:sym typeface="Wingdings" panose="05000000000000000000" pitchFamily="2" charset="2"/>
              </a:rPr>
              <a:t></a:t>
            </a:r>
            <a:r>
              <a:rPr lang="en-CA" dirty="0"/>
              <a:t> CD81 FITC</a:t>
            </a:r>
          </a:p>
        </p:txBody>
      </p:sp>
      <p:pic>
        <p:nvPicPr>
          <p:cNvPr id="9" name="Picture 8">
            <a:extLst>
              <a:ext uri="{FF2B5EF4-FFF2-40B4-BE49-F238E27FC236}">
                <a16:creationId xmlns:a16="http://schemas.microsoft.com/office/drawing/2014/main" id="{6984507B-1B54-A8BC-8848-CC49E0C030A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7578" y="387847"/>
            <a:ext cx="8147406" cy="6232765"/>
          </a:xfrm>
          <a:prstGeom prst="rect">
            <a:avLst/>
          </a:prstGeom>
        </p:spPr>
      </p:pic>
      <p:pic>
        <p:nvPicPr>
          <p:cNvPr id="15" name="Picture 14">
            <a:extLst>
              <a:ext uri="{FF2B5EF4-FFF2-40B4-BE49-F238E27FC236}">
                <a16:creationId xmlns:a16="http://schemas.microsoft.com/office/drawing/2014/main" id="{EDA3113C-31D2-A5AA-A66A-72AD090CAD2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5445" y="1968274"/>
            <a:ext cx="2987313" cy="2286000"/>
          </a:xfrm>
          <a:prstGeom prst="rect">
            <a:avLst/>
          </a:prstGeom>
        </p:spPr>
      </p:pic>
      <p:pic>
        <p:nvPicPr>
          <p:cNvPr id="17" name="Picture 16">
            <a:extLst>
              <a:ext uri="{FF2B5EF4-FFF2-40B4-BE49-F238E27FC236}">
                <a16:creationId xmlns:a16="http://schemas.microsoft.com/office/drawing/2014/main" id="{1B67996B-A11D-32FC-5A6A-CA563063EE1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32603" y="4254274"/>
            <a:ext cx="2987313" cy="2286000"/>
          </a:xfrm>
          <a:prstGeom prst="rect">
            <a:avLst/>
          </a:prstGeom>
        </p:spPr>
      </p:pic>
      <p:pic>
        <p:nvPicPr>
          <p:cNvPr id="19" name="Picture 18">
            <a:extLst>
              <a:ext uri="{FF2B5EF4-FFF2-40B4-BE49-F238E27FC236}">
                <a16:creationId xmlns:a16="http://schemas.microsoft.com/office/drawing/2014/main" id="{BAD869D9-ED78-9536-93AE-D654EA3541F9}"/>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76864" y="4302037"/>
            <a:ext cx="2987313" cy="2286000"/>
          </a:xfrm>
          <a:prstGeom prst="rect">
            <a:avLst/>
          </a:prstGeom>
        </p:spPr>
      </p:pic>
      <p:pic>
        <p:nvPicPr>
          <p:cNvPr id="21" name="Picture 20">
            <a:extLst>
              <a:ext uri="{FF2B5EF4-FFF2-40B4-BE49-F238E27FC236}">
                <a16:creationId xmlns:a16="http://schemas.microsoft.com/office/drawing/2014/main" id="{12B96273-865E-FCD8-DFF7-5D8FE96D5F2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16987" y="1906376"/>
            <a:ext cx="2987313" cy="2286000"/>
          </a:xfrm>
          <a:prstGeom prst="rect">
            <a:avLst/>
          </a:prstGeom>
        </p:spPr>
      </p:pic>
    </p:spTree>
    <p:extLst>
      <p:ext uri="{BB962C8B-B14F-4D97-AF65-F5344CB8AC3E}">
        <p14:creationId xmlns:p14="http://schemas.microsoft.com/office/powerpoint/2010/main" val="1974377685"/>
      </p:ext>
    </p:extLst>
  </p:cSld>
  <p:clrMapOvr>
    <a:masterClrMapping/>
  </p:clrMapOvr>
  <mc:AlternateContent xmlns:mc="http://schemas.openxmlformats.org/markup-compatibility/2006" xmlns:p14="http://schemas.microsoft.com/office/powerpoint/2010/main">
    <mc:Choice Requires="p14">
      <p:transition spd="slow" p14:dur="2000" advTm="20018"/>
    </mc:Choice>
    <mc:Fallback xmlns="">
      <p:transition spd="slow" advTm="2001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a:xfrm>
            <a:off x="116492" y="187369"/>
            <a:ext cx="12075508" cy="400957"/>
          </a:xfrm>
        </p:spPr>
        <p:txBody>
          <a:bodyPr/>
          <a:lstStyle/>
          <a:p>
            <a:r>
              <a:rPr lang="en-CA" sz="2000" dirty="0"/>
              <a:t>Section 6. Additional Data Overlays: </a:t>
            </a:r>
            <a:br>
              <a:rPr lang="en-CA" sz="2000" dirty="0"/>
            </a:br>
            <a:r>
              <a:rPr lang="en-CA" sz="2000" dirty="0" err="1"/>
              <a:t>Syncytiotrophoblast</a:t>
            </a:r>
            <a:r>
              <a:rPr lang="en-CA" sz="2000" dirty="0"/>
              <a:t> Extracellular Vesicles (STBEVs)</a:t>
            </a:r>
          </a:p>
        </p:txBody>
      </p:sp>
      <p:sp>
        <p:nvSpPr>
          <p:cNvPr id="4" name="TextBox 3">
            <a:extLst>
              <a:ext uri="{FF2B5EF4-FFF2-40B4-BE49-F238E27FC236}">
                <a16:creationId xmlns:a16="http://schemas.microsoft.com/office/drawing/2014/main" id="{AAB559CF-0F2F-404D-ECA3-68538D9277C0}"/>
              </a:ext>
            </a:extLst>
          </p:cNvPr>
          <p:cNvSpPr txBox="1"/>
          <p:nvPr/>
        </p:nvSpPr>
        <p:spPr>
          <a:xfrm>
            <a:off x="8281099" y="588326"/>
            <a:ext cx="2739853" cy="369332"/>
          </a:xfrm>
          <a:prstGeom prst="rect">
            <a:avLst/>
          </a:prstGeom>
          <a:solidFill>
            <a:schemeClr val="bg1"/>
          </a:solidFill>
        </p:spPr>
        <p:txBody>
          <a:bodyPr wrap="none" rtlCol="0">
            <a:spAutoFit/>
          </a:bodyPr>
          <a:lstStyle/>
          <a:p>
            <a:r>
              <a:rPr lang="en-CA" dirty="0">
                <a:solidFill>
                  <a:schemeClr val="bg1">
                    <a:lumMod val="65000"/>
                  </a:schemeClr>
                </a:solidFill>
                <a:sym typeface="Wingdings" panose="05000000000000000000" pitchFamily="2" charset="2"/>
              </a:rPr>
              <a:t></a:t>
            </a:r>
            <a:r>
              <a:rPr lang="en-CA" dirty="0"/>
              <a:t> Unstained STBEVs sample</a:t>
            </a:r>
          </a:p>
        </p:txBody>
      </p:sp>
      <p:sp>
        <p:nvSpPr>
          <p:cNvPr id="5" name="TextBox 4">
            <a:extLst>
              <a:ext uri="{FF2B5EF4-FFF2-40B4-BE49-F238E27FC236}">
                <a16:creationId xmlns:a16="http://schemas.microsoft.com/office/drawing/2014/main" id="{F925779A-32D4-CCA6-9061-F45E13C8E28A}"/>
              </a:ext>
            </a:extLst>
          </p:cNvPr>
          <p:cNvSpPr txBox="1"/>
          <p:nvPr/>
        </p:nvSpPr>
        <p:spPr>
          <a:xfrm>
            <a:off x="8281098" y="949446"/>
            <a:ext cx="3023520" cy="369332"/>
          </a:xfrm>
          <a:prstGeom prst="rect">
            <a:avLst/>
          </a:prstGeom>
          <a:solidFill>
            <a:schemeClr val="bg1"/>
          </a:solidFill>
        </p:spPr>
        <p:txBody>
          <a:bodyPr wrap="none" rtlCol="0">
            <a:spAutoFit/>
          </a:bodyPr>
          <a:lstStyle/>
          <a:p>
            <a:r>
              <a:rPr lang="en-CA" dirty="0">
                <a:solidFill>
                  <a:srgbClr val="7030A0"/>
                </a:solidFill>
                <a:sym typeface="Wingdings" panose="05000000000000000000" pitchFamily="2" charset="2"/>
              </a:rPr>
              <a:t></a:t>
            </a:r>
            <a:r>
              <a:rPr lang="en-CA" dirty="0"/>
              <a:t> PLAP POS in CFSE POS Gate</a:t>
            </a:r>
          </a:p>
        </p:txBody>
      </p:sp>
      <p:sp>
        <p:nvSpPr>
          <p:cNvPr id="7" name="TextBox 6">
            <a:extLst>
              <a:ext uri="{FF2B5EF4-FFF2-40B4-BE49-F238E27FC236}">
                <a16:creationId xmlns:a16="http://schemas.microsoft.com/office/drawing/2014/main" id="{C37D1792-5E78-AABE-B1BF-294F54CA5173}"/>
              </a:ext>
            </a:extLst>
          </p:cNvPr>
          <p:cNvSpPr txBox="1"/>
          <p:nvPr/>
        </p:nvSpPr>
        <p:spPr>
          <a:xfrm>
            <a:off x="8281098" y="1278300"/>
            <a:ext cx="1369286" cy="369332"/>
          </a:xfrm>
          <a:prstGeom prst="rect">
            <a:avLst/>
          </a:prstGeom>
          <a:solidFill>
            <a:schemeClr val="bg1"/>
          </a:solidFill>
        </p:spPr>
        <p:txBody>
          <a:bodyPr wrap="none" rtlCol="0">
            <a:spAutoFit/>
          </a:bodyPr>
          <a:lstStyle/>
          <a:p>
            <a:r>
              <a:rPr lang="en-CA" dirty="0">
                <a:solidFill>
                  <a:srgbClr val="2AD02A"/>
                </a:solidFill>
                <a:sym typeface="Wingdings" panose="05000000000000000000" pitchFamily="2" charset="2"/>
              </a:rPr>
              <a:t></a:t>
            </a:r>
            <a:r>
              <a:rPr lang="en-CA" dirty="0"/>
              <a:t> CFSE POS</a:t>
            </a:r>
          </a:p>
        </p:txBody>
      </p:sp>
      <p:sp>
        <p:nvSpPr>
          <p:cNvPr id="8" name="TextBox 7">
            <a:extLst>
              <a:ext uri="{FF2B5EF4-FFF2-40B4-BE49-F238E27FC236}">
                <a16:creationId xmlns:a16="http://schemas.microsoft.com/office/drawing/2014/main" id="{5122AB7C-FBAE-5EEA-B9DE-730184CD0154}"/>
              </a:ext>
            </a:extLst>
          </p:cNvPr>
          <p:cNvSpPr txBox="1"/>
          <p:nvPr/>
        </p:nvSpPr>
        <p:spPr>
          <a:xfrm>
            <a:off x="8281099" y="1587237"/>
            <a:ext cx="1914242" cy="369332"/>
          </a:xfrm>
          <a:prstGeom prst="rect">
            <a:avLst/>
          </a:prstGeom>
          <a:solidFill>
            <a:schemeClr val="bg1"/>
          </a:solidFill>
        </p:spPr>
        <p:txBody>
          <a:bodyPr wrap="none" rtlCol="0">
            <a:spAutoFit/>
          </a:bodyPr>
          <a:lstStyle/>
          <a:p>
            <a:r>
              <a:rPr lang="en-CA" dirty="0">
                <a:solidFill>
                  <a:srgbClr val="FF0000"/>
                </a:solidFill>
                <a:sym typeface="Wingdings" panose="05000000000000000000" pitchFamily="2" charset="2"/>
              </a:rPr>
              <a:t></a:t>
            </a:r>
            <a:r>
              <a:rPr lang="en-CA" dirty="0"/>
              <a:t> PLAP (APC) POS</a:t>
            </a:r>
          </a:p>
        </p:txBody>
      </p:sp>
      <p:pic>
        <p:nvPicPr>
          <p:cNvPr id="6" name="Picture 5">
            <a:extLst>
              <a:ext uri="{FF2B5EF4-FFF2-40B4-BE49-F238E27FC236}">
                <a16:creationId xmlns:a16="http://schemas.microsoft.com/office/drawing/2014/main" id="{B52F3BB0-4ED9-A3D1-5481-8469F89261B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15605" y="1824553"/>
            <a:ext cx="2987313" cy="2286000"/>
          </a:xfrm>
          <a:prstGeom prst="rect">
            <a:avLst/>
          </a:prstGeom>
        </p:spPr>
      </p:pic>
      <p:pic>
        <p:nvPicPr>
          <p:cNvPr id="11" name="Picture 10">
            <a:extLst>
              <a:ext uri="{FF2B5EF4-FFF2-40B4-BE49-F238E27FC236}">
                <a16:creationId xmlns:a16="http://schemas.microsoft.com/office/drawing/2014/main" id="{14A4B38A-AEBD-EBB9-3A92-00DE02A992F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15606" y="4127763"/>
            <a:ext cx="2987313" cy="2286000"/>
          </a:xfrm>
          <a:prstGeom prst="rect">
            <a:avLst/>
          </a:prstGeom>
        </p:spPr>
      </p:pic>
      <p:pic>
        <p:nvPicPr>
          <p:cNvPr id="13" name="Picture 12">
            <a:extLst>
              <a:ext uri="{FF2B5EF4-FFF2-40B4-BE49-F238E27FC236}">
                <a16:creationId xmlns:a16="http://schemas.microsoft.com/office/drawing/2014/main" id="{368719CC-A038-07EB-9B6D-A05C4CC96A8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93609" y="4127763"/>
            <a:ext cx="2987313" cy="2286000"/>
          </a:xfrm>
          <a:prstGeom prst="rect">
            <a:avLst/>
          </a:prstGeom>
        </p:spPr>
      </p:pic>
      <p:pic>
        <p:nvPicPr>
          <p:cNvPr id="16" name="Picture 15">
            <a:extLst>
              <a:ext uri="{FF2B5EF4-FFF2-40B4-BE49-F238E27FC236}">
                <a16:creationId xmlns:a16="http://schemas.microsoft.com/office/drawing/2014/main" id="{E948D232-AE21-0E40-E998-9A09DFBE8C5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2385" y="1807343"/>
            <a:ext cx="2987313" cy="2286000"/>
          </a:xfrm>
          <a:prstGeom prst="rect">
            <a:avLst/>
          </a:prstGeom>
        </p:spPr>
      </p:pic>
      <p:pic>
        <p:nvPicPr>
          <p:cNvPr id="20" name="Picture 19">
            <a:extLst>
              <a:ext uri="{FF2B5EF4-FFF2-40B4-BE49-F238E27FC236}">
                <a16:creationId xmlns:a16="http://schemas.microsoft.com/office/drawing/2014/main" id="{E68D7CA5-47B9-EC6E-C5A9-517CFFA01451}"/>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3583" y="957658"/>
            <a:ext cx="6889886" cy="5270763"/>
          </a:xfrm>
          <a:prstGeom prst="rect">
            <a:avLst/>
          </a:prstGeom>
        </p:spPr>
      </p:pic>
    </p:spTree>
    <p:extLst>
      <p:ext uri="{BB962C8B-B14F-4D97-AF65-F5344CB8AC3E}">
        <p14:creationId xmlns:p14="http://schemas.microsoft.com/office/powerpoint/2010/main" val="3059667077"/>
      </p:ext>
    </p:extLst>
  </p:cSld>
  <p:clrMapOvr>
    <a:masterClrMapping/>
  </p:clrMapOvr>
  <mc:AlternateContent xmlns:mc="http://schemas.openxmlformats.org/markup-compatibility/2006" xmlns:p14="http://schemas.microsoft.com/office/powerpoint/2010/main">
    <mc:Choice Requires="p14">
      <p:transition spd="slow" p14:dur="2000" advTm="21346"/>
    </mc:Choice>
    <mc:Fallback xmlns="">
      <p:transition spd="slow" advTm="213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C292-F624-F132-9016-B2BEC1900DA7}"/>
              </a:ext>
            </a:extLst>
          </p:cNvPr>
          <p:cNvSpPr>
            <a:spLocks noGrp="1"/>
          </p:cNvSpPr>
          <p:nvPr>
            <p:ph type="title"/>
          </p:nvPr>
        </p:nvSpPr>
        <p:spPr/>
        <p:txBody>
          <a:bodyPr/>
          <a:lstStyle/>
          <a:p>
            <a:r>
              <a:rPr lang="en-CA" dirty="0"/>
              <a:t>2. Methods</a:t>
            </a:r>
          </a:p>
        </p:txBody>
      </p:sp>
      <p:sp>
        <p:nvSpPr>
          <p:cNvPr id="5" name="TextBox 4">
            <a:extLst>
              <a:ext uri="{FF2B5EF4-FFF2-40B4-BE49-F238E27FC236}">
                <a16:creationId xmlns:a16="http://schemas.microsoft.com/office/drawing/2014/main" id="{E7C3C7DB-32E7-E9A9-2763-58246AAE5A79}"/>
              </a:ext>
            </a:extLst>
          </p:cNvPr>
          <p:cNvSpPr txBox="1"/>
          <p:nvPr/>
        </p:nvSpPr>
        <p:spPr>
          <a:xfrm>
            <a:off x="470971" y="927226"/>
            <a:ext cx="5874745" cy="5355312"/>
          </a:xfrm>
          <a:prstGeom prst="rect">
            <a:avLst/>
          </a:prstGeom>
          <a:noFill/>
        </p:spPr>
        <p:txBody>
          <a:bodyPr wrap="square">
            <a:spAutoFit/>
          </a:bodyPr>
          <a:lstStyle/>
          <a:p>
            <a:r>
              <a:rPr lang="en-US" sz="1800" b="0" i="0" dirty="0">
                <a:solidFill>
                  <a:srgbClr val="323232"/>
                </a:solidFill>
                <a:effectLst/>
                <a:latin typeface="Helvetica" panose="020B0604020202020204" pitchFamily="34" charset="0"/>
              </a:rPr>
              <a:t>An Apogee A60 Micro-Plus outfitted with a third (medium) angle of light scatter (MALS) collection was used to analyze samples typical of EV analysis. </a:t>
            </a:r>
          </a:p>
          <a:p>
            <a:pPr marL="457200" indent="-457200">
              <a:buFont typeface="Arial" panose="020B0604020202020204" pitchFamily="34" charset="0"/>
              <a:buChar char="•"/>
            </a:pPr>
            <a:r>
              <a:rPr lang="en-US" sz="1800" b="0" i="0" dirty="0">
                <a:solidFill>
                  <a:srgbClr val="323232"/>
                </a:solidFill>
                <a:effectLst/>
                <a:latin typeface="Helvetica" panose="020B0604020202020204" pitchFamily="34" charset="0"/>
              </a:rPr>
              <a:t>Events were triggered solely by MALS excited from a 405nm laser. </a:t>
            </a:r>
          </a:p>
          <a:p>
            <a:pPr marL="457200" indent="-457200">
              <a:buFont typeface="Arial" panose="020B0604020202020204" pitchFamily="34" charset="0"/>
              <a:buChar char="•"/>
            </a:pPr>
            <a:endParaRPr lang="en-US" sz="1800" b="0" i="0" dirty="0">
              <a:solidFill>
                <a:srgbClr val="323232"/>
              </a:solidFill>
              <a:effectLst/>
              <a:latin typeface="Helvetica" panose="020B0604020202020204" pitchFamily="34" charset="0"/>
            </a:endParaRPr>
          </a:p>
          <a:p>
            <a:pPr marL="457200" indent="-457200">
              <a:buFont typeface="Arial" panose="020B0604020202020204" pitchFamily="34" charset="0"/>
              <a:buChar char="•"/>
            </a:pPr>
            <a:r>
              <a:rPr lang="en-US" sz="1800" b="0" i="0" dirty="0">
                <a:solidFill>
                  <a:srgbClr val="323232"/>
                </a:solidFill>
                <a:effectLst/>
                <a:latin typeface="Helvetica" panose="020B0604020202020204" pitchFamily="34" charset="0"/>
              </a:rPr>
              <a:t>NIST bead (70-400nm) and silica bead standard mixtures (100-400nm) were analyzed first to define cytometer settings.</a:t>
            </a:r>
          </a:p>
          <a:p>
            <a:pPr marL="457200" indent="-457200">
              <a:buFont typeface="Arial" panose="020B0604020202020204" pitchFamily="34" charset="0"/>
              <a:buChar char="•"/>
            </a:pPr>
            <a:endParaRPr lang="en-US" sz="1800" b="0" i="0" dirty="0">
              <a:solidFill>
                <a:srgbClr val="323232"/>
              </a:solidFill>
              <a:effectLst/>
              <a:latin typeface="Helvetica" panose="020B0604020202020204" pitchFamily="34" charset="0"/>
            </a:endParaRPr>
          </a:p>
          <a:p>
            <a:pPr marL="457200" indent="-457200">
              <a:buFont typeface="Arial" panose="020B0604020202020204" pitchFamily="34" charset="0"/>
              <a:buChar char="•"/>
            </a:pPr>
            <a:r>
              <a:rPr lang="en-US" sz="1800" dirty="0">
                <a:solidFill>
                  <a:srgbClr val="323232"/>
                </a:solidFill>
                <a:latin typeface="Helvetica" panose="020B0604020202020204" pitchFamily="34" charset="0"/>
              </a:rPr>
              <a:t>R</a:t>
            </a:r>
            <a:r>
              <a:rPr lang="en-US" sz="1800" b="0" i="0" dirty="0">
                <a:solidFill>
                  <a:srgbClr val="323232"/>
                </a:solidFill>
                <a:effectLst/>
                <a:latin typeface="Helvetica" panose="020B0604020202020204" pitchFamily="34" charset="0"/>
              </a:rPr>
              <a:t>efractive index oil emulsion standards (RI 1.38, 1.42, 1.59, </a:t>
            </a:r>
            <a:r>
              <a:rPr lang="en-US" sz="1800" b="0" i="0" dirty="0" err="1">
                <a:solidFill>
                  <a:srgbClr val="323232"/>
                </a:solidFill>
                <a:effectLst/>
                <a:latin typeface="Helvetica" panose="020B0604020202020204" pitchFamily="34" charset="0"/>
              </a:rPr>
              <a:t>Cargille</a:t>
            </a:r>
            <a:r>
              <a:rPr lang="en-US" sz="1800" b="0" i="0" dirty="0">
                <a:solidFill>
                  <a:srgbClr val="323232"/>
                </a:solidFill>
                <a:effectLst/>
                <a:latin typeface="Helvetica" panose="020B0604020202020204" pitchFamily="34" charset="0"/>
              </a:rPr>
              <a:t>) were prepared to generate a continuum of particle sizes; each emulsion was analyzed separately. </a:t>
            </a:r>
          </a:p>
          <a:p>
            <a:pPr marL="457200" indent="-457200">
              <a:buFont typeface="Arial" panose="020B0604020202020204" pitchFamily="34" charset="0"/>
              <a:buChar char="•"/>
            </a:pPr>
            <a:endParaRPr lang="en-US" sz="1800" b="0" i="0" dirty="0">
              <a:solidFill>
                <a:srgbClr val="323232"/>
              </a:solidFill>
              <a:effectLst/>
              <a:latin typeface="Helvetica" panose="020B0604020202020204" pitchFamily="34" charset="0"/>
            </a:endParaRPr>
          </a:p>
          <a:p>
            <a:pPr marL="457200" indent="-457200">
              <a:buFont typeface="Arial" panose="020B0604020202020204" pitchFamily="34" charset="0"/>
              <a:buChar char="•"/>
            </a:pPr>
            <a:r>
              <a:rPr lang="en-US" sz="1800" b="0" i="0" dirty="0">
                <a:solidFill>
                  <a:srgbClr val="323232"/>
                </a:solidFill>
                <a:effectLst/>
                <a:latin typeface="Helvetica" panose="020B0604020202020204" pitchFamily="34" charset="0"/>
              </a:rPr>
              <a:t>The multi-angle light scatter data from each RI standard was plotted to yield the distinct pattern of particle size (light scatter intensity) influenced by refractive index. </a:t>
            </a:r>
          </a:p>
        </p:txBody>
      </p:sp>
      <p:pic>
        <p:nvPicPr>
          <p:cNvPr id="7" name="Picture 6">
            <a:extLst>
              <a:ext uri="{FF2B5EF4-FFF2-40B4-BE49-F238E27FC236}">
                <a16:creationId xmlns:a16="http://schemas.microsoft.com/office/drawing/2014/main" id="{6B1BE51D-FBAD-7ADB-430F-0B2D606EC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7576" y="843739"/>
            <a:ext cx="4480191" cy="2520107"/>
          </a:xfrm>
          <a:prstGeom prst="rect">
            <a:avLst/>
          </a:prstGeom>
        </p:spPr>
      </p:pic>
      <p:pic>
        <p:nvPicPr>
          <p:cNvPr id="8" name="Picture 7">
            <a:extLst>
              <a:ext uri="{FF2B5EF4-FFF2-40B4-BE49-F238E27FC236}">
                <a16:creationId xmlns:a16="http://schemas.microsoft.com/office/drawing/2014/main" id="{B26C894C-3BEB-DEFE-27E1-CCECB9805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8689" y="3897827"/>
            <a:ext cx="2116434" cy="2116434"/>
          </a:xfrm>
          <a:prstGeom prst="rect">
            <a:avLst/>
          </a:prstGeom>
        </p:spPr>
      </p:pic>
      <p:pic>
        <p:nvPicPr>
          <p:cNvPr id="9" name="Picture 2" descr="logo">
            <a:extLst>
              <a:ext uri="{FF2B5EF4-FFF2-40B4-BE49-F238E27FC236}">
                <a16:creationId xmlns:a16="http://schemas.microsoft.com/office/drawing/2014/main" id="{D07B48DB-1F27-DFC7-C6BA-2AF493A6E4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3621" y="3856924"/>
            <a:ext cx="1528095" cy="4701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261846-2D52-DAB6-4ED8-A0B67088F6A2}"/>
              </a:ext>
            </a:extLst>
          </p:cNvPr>
          <p:cNvSpPr txBox="1"/>
          <p:nvPr/>
        </p:nvSpPr>
        <p:spPr>
          <a:xfrm>
            <a:off x="8845537" y="3918646"/>
            <a:ext cx="3346463" cy="914400"/>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CA" sz="1600" dirty="0">
                <a:solidFill>
                  <a:schemeClr val="tx2"/>
                </a:solidFill>
              </a:rPr>
              <a:t>Refractive index oil standards were analyzed under standard analysis conditions.</a:t>
            </a:r>
          </a:p>
          <a:p>
            <a:pPr marL="285750" indent="-285750" algn="l">
              <a:buFont typeface="Arial" panose="020B0604020202020204" pitchFamily="34" charset="0"/>
              <a:buChar char="•"/>
            </a:pPr>
            <a:r>
              <a:rPr lang="en-CA" sz="1600" dirty="0">
                <a:solidFill>
                  <a:schemeClr val="tx2"/>
                </a:solidFill>
              </a:rPr>
              <a:t>Analysis of oil standards is time consuming and potentially leaves the platform extremely “dirty”.</a:t>
            </a:r>
          </a:p>
          <a:p>
            <a:pPr marL="285750" indent="-285750" algn="l">
              <a:buFont typeface="Arial" panose="020B0604020202020204" pitchFamily="34" charset="0"/>
              <a:buChar char="•"/>
            </a:pPr>
            <a:r>
              <a:rPr lang="en-CA" sz="1600" b="1" dirty="0">
                <a:solidFill>
                  <a:schemeClr val="accent6">
                    <a:lumMod val="75000"/>
                  </a:schemeClr>
                </a:solidFill>
              </a:rPr>
              <a:t>These types of standards are </a:t>
            </a:r>
            <a:r>
              <a:rPr lang="en-CA" sz="1600" b="1" u="sng" dirty="0">
                <a:solidFill>
                  <a:schemeClr val="accent6">
                    <a:lumMod val="75000"/>
                  </a:schemeClr>
                </a:solidFill>
              </a:rPr>
              <a:t>not</a:t>
            </a:r>
            <a:r>
              <a:rPr lang="en-CA" sz="1600" b="1" dirty="0">
                <a:solidFill>
                  <a:schemeClr val="accent6">
                    <a:lumMod val="75000"/>
                  </a:schemeClr>
                </a:solidFill>
              </a:rPr>
              <a:t> suitable for daily analyses and should only be used by operators with significant technical expertise</a:t>
            </a:r>
            <a:r>
              <a:rPr lang="en-CA" sz="1600" dirty="0">
                <a:solidFill>
                  <a:schemeClr val="accent6">
                    <a:lumMod val="75000"/>
                  </a:schemeClr>
                </a:solidFill>
              </a:rPr>
              <a:t>.</a:t>
            </a:r>
          </a:p>
        </p:txBody>
      </p:sp>
    </p:spTree>
    <p:extLst>
      <p:ext uri="{BB962C8B-B14F-4D97-AF65-F5344CB8AC3E}">
        <p14:creationId xmlns:p14="http://schemas.microsoft.com/office/powerpoint/2010/main" val="90935674"/>
      </p:ext>
    </p:extLst>
  </p:cSld>
  <p:clrMapOvr>
    <a:masterClrMapping/>
  </p:clrMapOvr>
  <mc:AlternateContent xmlns:mc="http://schemas.openxmlformats.org/markup-compatibility/2006" xmlns:p14="http://schemas.microsoft.com/office/powerpoint/2010/main">
    <mc:Choice Requires="p14">
      <p:transition spd="slow" p14:dur="2000" advTm="29749"/>
    </mc:Choice>
    <mc:Fallback xmlns="">
      <p:transition spd="slow" advTm="297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C292-F624-F132-9016-B2BEC1900DA7}"/>
              </a:ext>
            </a:extLst>
          </p:cNvPr>
          <p:cNvSpPr>
            <a:spLocks noGrp="1"/>
          </p:cNvSpPr>
          <p:nvPr>
            <p:ph type="title"/>
          </p:nvPr>
        </p:nvSpPr>
        <p:spPr/>
        <p:txBody>
          <a:bodyPr/>
          <a:lstStyle/>
          <a:p>
            <a:r>
              <a:rPr lang="en-CA" dirty="0"/>
              <a:t>2. Methods: Instrument Set Up</a:t>
            </a:r>
          </a:p>
        </p:txBody>
      </p:sp>
      <p:graphicFrame>
        <p:nvGraphicFramePr>
          <p:cNvPr id="12" name="Table 11">
            <a:extLst>
              <a:ext uri="{FF2B5EF4-FFF2-40B4-BE49-F238E27FC236}">
                <a16:creationId xmlns:a16="http://schemas.microsoft.com/office/drawing/2014/main" id="{B4DDA89A-52C2-D006-1D30-2E77494476B3}"/>
              </a:ext>
            </a:extLst>
          </p:cNvPr>
          <p:cNvGraphicFramePr>
            <a:graphicFrameLocks noGrp="1"/>
          </p:cNvGraphicFramePr>
          <p:nvPr>
            <p:extLst>
              <p:ext uri="{D42A27DB-BD31-4B8C-83A1-F6EECF244321}">
                <p14:modId xmlns:p14="http://schemas.microsoft.com/office/powerpoint/2010/main" val="521823193"/>
              </p:ext>
            </p:extLst>
          </p:nvPr>
        </p:nvGraphicFramePr>
        <p:xfrm>
          <a:off x="469037" y="742514"/>
          <a:ext cx="5431183" cy="5608305"/>
        </p:xfrm>
        <a:graphic>
          <a:graphicData uri="http://schemas.openxmlformats.org/drawingml/2006/table">
            <a:tbl>
              <a:tblPr firstRow="1" firstCol="1" bandRow="1">
                <a:tableStyleId>{17292A2E-F333-43FB-9621-5CBBE7FDCDCB}</a:tableStyleId>
              </a:tblPr>
              <a:tblGrid>
                <a:gridCol w="1090315">
                  <a:extLst>
                    <a:ext uri="{9D8B030D-6E8A-4147-A177-3AD203B41FA5}">
                      <a16:colId xmlns:a16="http://schemas.microsoft.com/office/drawing/2014/main" val="4035625327"/>
                    </a:ext>
                  </a:extLst>
                </a:gridCol>
                <a:gridCol w="1075325">
                  <a:extLst>
                    <a:ext uri="{9D8B030D-6E8A-4147-A177-3AD203B41FA5}">
                      <a16:colId xmlns:a16="http://schemas.microsoft.com/office/drawing/2014/main" val="621365033"/>
                    </a:ext>
                  </a:extLst>
                </a:gridCol>
                <a:gridCol w="1070136">
                  <a:extLst>
                    <a:ext uri="{9D8B030D-6E8A-4147-A177-3AD203B41FA5}">
                      <a16:colId xmlns:a16="http://schemas.microsoft.com/office/drawing/2014/main" val="2439993885"/>
                    </a:ext>
                  </a:extLst>
                </a:gridCol>
                <a:gridCol w="1117774">
                  <a:extLst>
                    <a:ext uri="{9D8B030D-6E8A-4147-A177-3AD203B41FA5}">
                      <a16:colId xmlns:a16="http://schemas.microsoft.com/office/drawing/2014/main" val="3506339557"/>
                    </a:ext>
                  </a:extLst>
                </a:gridCol>
                <a:gridCol w="1077633">
                  <a:extLst>
                    <a:ext uri="{9D8B030D-6E8A-4147-A177-3AD203B41FA5}">
                      <a16:colId xmlns:a16="http://schemas.microsoft.com/office/drawing/2014/main" val="1354485117"/>
                    </a:ext>
                  </a:extLst>
                </a:gridCol>
              </a:tblGrid>
              <a:tr h="212760">
                <a:tc gridSpan="5">
                  <a:txBody>
                    <a:bodyPr/>
                    <a:lstStyle/>
                    <a:p>
                      <a:pPr algn="ctr">
                        <a:lnSpc>
                          <a:spcPct val="115000"/>
                        </a:lnSpc>
                      </a:pPr>
                      <a:r>
                        <a:rPr lang="en-CA" sz="1100" dirty="0">
                          <a:solidFill>
                            <a:schemeClr val="tx2">
                              <a:lumMod val="50000"/>
                            </a:schemeClr>
                          </a:solidFill>
                          <a:effectLst/>
                        </a:rPr>
                        <a:t>Cytometer Settings</a:t>
                      </a:r>
                      <a:endParaRPr lang="en-CA" sz="11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94041723"/>
                  </a:ext>
                </a:extLst>
              </a:tr>
              <a:tr h="212760">
                <a:tc>
                  <a:txBody>
                    <a:bodyPr/>
                    <a:lstStyle/>
                    <a:p>
                      <a:pPr algn="just">
                        <a:lnSpc>
                          <a:spcPct val="115000"/>
                        </a:lnSpc>
                      </a:pPr>
                      <a:r>
                        <a:rPr lang="en-CA" sz="1100" b="1" dirty="0">
                          <a:effectLst/>
                        </a:rPr>
                        <a:t>Platform </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b="1" dirty="0">
                          <a:effectLst/>
                        </a:rPr>
                        <a:t>Apogee A60 MP</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b="1" dirty="0">
                          <a:effectLst/>
                        </a:rPr>
                        <a:t>S/N 0130</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a:effectLst/>
                        </a:rPr>
                        <a:t> </a:t>
                      </a:r>
                      <a:endParaRPr lang="en-CA" sz="110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a:effectLst/>
                        </a:rPr>
                        <a:t> </a:t>
                      </a:r>
                      <a:endParaRPr lang="en-CA" sz="110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906042496"/>
                  </a:ext>
                </a:extLst>
              </a:tr>
              <a:tr h="212760">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161270743"/>
                  </a:ext>
                </a:extLst>
              </a:tr>
              <a:tr h="212760">
                <a:tc>
                  <a:txBody>
                    <a:bodyPr/>
                    <a:lstStyle/>
                    <a:p>
                      <a:pPr algn="just">
                        <a:lnSpc>
                          <a:spcPct val="115000"/>
                        </a:lnSpc>
                      </a:pPr>
                      <a:r>
                        <a:rPr lang="en-CA" sz="1100" dirty="0">
                          <a:effectLst/>
                        </a:rPr>
                        <a:t>Parameter</a:t>
                      </a:r>
                      <a:endParaRPr lang="en-CA" sz="1100" dirty="0">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100" b="1" dirty="0">
                          <a:effectLst/>
                        </a:rPr>
                        <a:t>Setting</a:t>
                      </a:r>
                      <a:endParaRPr lang="en-CA" sz="1100" b="1" dirty="0">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l">
                        <a:lnSpc>
                          <a:spcPct val="115000"/>
                        </a:lnSpc>
                      </a:pPr>
                      <a:r>
                        <a:rPr lang="en-CA" sz="1100" b="1" dirty="0">
                          <a:solidFill>
                            <a:schemeClr val="tx1">
                              <a:lumMod val="85000"/>
                              <a:lumOff val="15000"/>
                            </a:schemeClr>
                          </a:solidFill>
                          <a:effectLst/>
                        </a:rPr>
                        <a:t>Parameter</a:t>
                      </a:r>
                      <a:endParaRPr lang="en-CA" sz="1100" b="1" dirty="0">
                        <a:solidFill>
                          <a:schemeClr val="tx1">
                            <a:lumMod val="85000"/>
                            <a:lumOff val="15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100" dirty="0">
                          <a:effectLst/>
                        </a:rPr>
                        <a:t> </a:t>
                      </a:r>
                      <a:r>
                        <a:rPr lang="en-CA" sz="1100" b="1" dirty="0">
                          <a:effectLst/>
                        </a:rPr>
                        <a:t>Setting</a:t>
                      </a:r>
                      <a:endParaRPr lang="en-CA" sz="1100" b="1" dirty="0">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639250635"/>
                  </a:ext>
                </a:extLst>
              </a:tr>
              <a:tr h="212760">
                <a:tc>
                  <a:txBody>
                    <a:bodyPr/>
                    <a:lstStyle/>
                    <a:p>
                      <a:pPr algn="just">
                        <a:lnSpc>
                          <a:spcPct val="115000"/>
                        </a:lnSpc>
                      </a:pPr>
                      <a:r>
                        <a:rPr lang="en-CA" sz="1100" dirty="0">
                          <a:effectLst/>
                        </a:rPr>
                        <a:t>Flow Rate</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gridSpan="2">
                  <a:txBody>
                    <a:bodyPr/>
                    <a:lstStyle/>
                    <a:p>
                      <a:pPr algn="l">
                        <a:lnSpc>
                          <a:spcPct val="115000"/>
                        </a:lnSpc>
                      </a:pPr>
                      <a:r>
                        <a:rPr lang="en-CA" sz="1100" dirty="0">
                          <a:effectLst/>
                        </a:rPr>
                        <a:t>0.75 -3.01 µL/min</a:t>
                      </a:r>
                      <a:endParaRPr lang="en-CA" sz="1100" dirty="0">
                        <a:effectLst/>
                        <a:latin typeface="+mn-lt"/>
                        <a:cs typeface="Helvetica" panose="020B0604020202020204" pitchFamily="34" charset="0"/>
                      </a:endParaRPr>
                    </a:p>
                  </a:txBody>
                  <a:tcPr marL="68580" marR="68580" marT="0" marB="0"/>
                </a:tc>
                <a:tc hMerge="1">
                  <a:txBody>
                    <a:bodyPr/>
                    <a:lstStyle/>
                    <a:p>
                      <a:pPr algn="just">
                        <a:lnSpc>
                          <a:spcPct val="115000"/>
                        </a:lnSpc>
                      </a:pPr>
                      <a:r>
                        <a:rPr lang="en-CA" sz="2400" dirty="0">
                          <a:effectLst/>
                          <a:latin typeface="+mn-lt"/>
                          <a:cs typeface="Helvetica" panose="020B0604020202020204" pitchFamily="34" charset="0"/>
                        </a:rPr>
                        <a:t> </a:t>
                      </a:r>
                      <a:endParaRPr lang="en-CA" sz="24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b="1" dirty="0">
                          <a:solidFill>
                            <a:schemeClr val="tx1">
                              <a:lumMod val="85000"/>
                              <a:lumOff val="15000"/>
                            </a:schemeClr>
                          </a:solidFill>
                          <a:effectLst/>
                        </a:rPr>
                        <a:t>Trigger</a:t>
                      </a:r>
                      <a:endParaRPr lang="en-CA" sz="1100" b="1" dirty="0">
                        <a:solidFill>
                          <a:schemeClr val="tx1">
                            <a:lumMod val="85000"/>
                            <a:lumOff val="15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dirty="0">
                          <a:effectLst/>
                        </a:rPr>
                        <a:t>MALS</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938405346"/>
                  </a:ext>
                </a:extLst>
              </a:tr>
              <a:tr h="212760">
                <a:tc>
                  <a:txBody>
                    <a:bodyPr/>
                    <a:lstStyle/>
                    <a:p>
                      <a:pPr algn="just">
                        <a:lnSpc>
                          <a:spcPct val="115000"/>
                        </a:lnSpc>
                      </a:pPr>
                      <a:r>
                        <a:rPr lang="en-CA" sz="1100">
                          <a:effectLst/>
                        </a:rPr>
                        <a:t>Pressure</a:t>
                      </a:r>
                      <a:endParaRPr lang="en-CA" sz="110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dirty="0">
                          <a:effectLst/>
                        </a:rPr>
                        <a:t>150 units</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b="1" dirty="0">
                          <a:solidFill>
                            <a:schemeClr val="tx1">
                              <a:lumMod val="85000"/>
                              <a:lumOff val="15000"/>
                            </a:schemeClr>
                          </a:solidFill>
                          <a:effectLst/>
                        </a:rPr>
                        <a:t>Sample volume</a:t>
                      </a:r>
                      <a:endParaRPr lang="en-CA" sz="1100" b="1" dirty="0">
                        <a:solidFill>
                          <a:schemeClr val="tx1">
                            <a:lumMod val="85000"/>
                            <a:lumOff val="15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dirty="0">
                          <a:effectLst/>
                        </a:rPr>
                        <a:t>10 µL</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191566427"/>
                  </a:ext>
                </a:extLst>
              </a:tr>
              <a:tr h="212760">
                <a:tc>
                  <a:txBody>
                    <a:bodyPr/>
                    <a:lstStyle/>
                    <a:p>
                      <a:pPr algn="just">
                        <a:lnSpc>
                          <a:spcPct val="115000"/>
                        </a:lnSpc>
                      </a:pPr>
                      <a:r>
                        <a:rPr lang="en-CA" sz="1100" dirty="0">
                          <a:effectLst/>
                        </a:rPr>
                        <a:t>Acquisition time</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dirty="0">
                          <a:effectLst/>
                        </a:rPr>
                        <a:t> 60 - 120 sec</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b="1" dirty="0">
                          <a:solidFill>
                            <a:schemeClr val="tx1">
                              <a:lumMod val="85000"/>
                              <a:lumOff val="15000"/>
                            </a:schemeClr>
                          </a:solidFill>
                          <a:effectLst/>
                        </a:rPr>
                        <a:t>Diluent </a:t>
                      </a:r>
                      <a:endParaRPr lang="en-CA" sz="1100" b="1" dirty="0">
                        <a:solidFill>
                          <a:schemeClr val="tx1">
                            <a:lumMod val="85000"/>
                            <a:lumOff val="15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dirty="0">
                          <a:effectLst/>
                        </a:rPr>
                        <a:t>PBS</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572323322"/>
                  </a:ext>
                </a:extLst>
              </a:tr>
              <a:tr h="212760">
                <a:tc>
                  <a:txBody>
                    <a:bodyPr/>
                    <a:lstStyle/>
                    <a:p>
                      <a:pPr algn="just">
                        <a:lnSpc>
                          <a:spcPct val="115000"/>
                        </a:lnSpc>
                      </a:pPr>
                      <a:r>
                        <a:rPr lang="en-CA" sz="1100">
                          <a:effectLst/>
                        </a:rPr>
                        <a:t>Sample Dilution</a:t>
                      </a:r>
                      <a:endParaRPr lang="en-CA" sz="110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l">
                        <a:lnSpc>
                          <a:spcPct val="115000"/>
                        </a:lnSpc>
                      </a:pPr>
                      <a:r>
                        <a:rPr lang="en-CA" sz="1100" dirty="0">
                          <a:effectLst/>
                        </a:rPr>
                        <a:t>50-10</a:t>
                      </a:r>
                      <a:r>
                        <a:rPr lang="en-CA" sz="1100" baseline="30000" dirty="0">
                          <a:effectLst/>
                        </a:rPr>
                        <a:t>6</a:t>
                      </a:r>
                      <a:r>
                        <a:rPr lang="en-CA" sz="1100" dirty="0">
                          <a:effectLst/>
                        </a:rPr>
                        <a:t>PBS</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just">
                        <a:lnSpc>
                          <a:spcPct val="115000"/>
                        </a:lnSpc>
                      </a:pPr>
                      <a:r>
                        <a:rPr lang="en-CA" sz="1100" dirty="0">
                          <a:effectLst/>
                        </a:rPr>
                        <a:t> </a:t>
                      </a:r>
                      <a:endParaRPr lang="en-CA" sz="1100" dirty="0">
                        <a:effectLst/>
                        <a:latin typeface="+mn-lt"/>
                        <a:cs typeface="Helvetica" panose="020B0604020202020204" pitchFamily="34" charset="0"/>
                      </a:endParaRPr>
                    </a:p>
                  </a:txBody>
                  <a:tcPr marL="68580" marR="68580" marT="0" marB="0"/>
                </a:tc>
                <a:tc>
                  <a:txBody>
                    <a:bodyPr/>
                    <a:lstStyle/>
                    <a:p>
                      <a:pPr marL="0" marR="0" lvl="0" indent="0" algn="l" defTabSz="5120640" rtl="0" eaLnBrk="1" fontAlgn="auto" latinLnBrk="0" hangingPunct="1">
                        <a:lnSpc>
                          <a:spcPct val="115000"/>
                        </a:lnSpc>
                        <a:spcBef>
                          <a:spcPts val="0"/>
                        </a:spcBef>
                        <a:spcAft>
                          <a:spcPts val="0"/>
                        </a:spcAft>
                        <a:buClrTx/>
                        <a:buSzTx/>
                        <a:buFontTx/>
                        <a:buNone/>
                        <a:tabLst/>
                        <a:defRPr/>
                      </a:pPr>
                      <a:r>
                        <a:rPr lang="en-CA" sz="1050" b="1" dirty="0">
                          <a:solidFill>
                            <a:schemeClr val="tx1">
                              <a:lumMod val="85000"/>
                              <a:lumOff val="15000"/>
                            </a:schemeClr>
                          </a:solidFill>
                          <a:effectLst/>
                        </a:rPr>
                        <a:t>Diluent </a:t>
                      </a:r>
                      <a:endParaRPr lang="en-CA" sz="1050" b="1" dirty="0">
                        <a:solidFill>
                          <a:schemeClr val="tx1">
                            <a:lumMod val="85000"/>
                            <a:lumOff val="15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dirty="0">
                          <a:effectLst/>
                        </a:rPr>
                        <a:t>PBS</a:t>
                      </a:r>
                      <a:endParaRPr lang="en-CA" sz="11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787180658"/>
                  </a:ext>
                </a:extLst>
              </a:tr>
              <a:tr h="55377">
                <a:tc gridSpan="5">
                  <a:txBody>
                    <a:bodyPr/>
                    <a:lstStyle/>
                    <a:p>
                      <a:pPr algn="just">
                        <a:lnSpc>
                          <a:spcPct val="115000"/>
                        </a:lnSpc>
                      </a:pPr>
                      <a:endParaRPr lang="en-CA" sz="400" dirty="0">
                        <a:effectLst/>
                        <a:latin typeface="+mn-lt"/>
                        <a:cs typeface="Helvetica" panose="020B0604020202020204" pitchFamily="34" charset="0"/>
                      </a:endParaRPr>
                    </a:p>
                  </a:txBody>
                  <a:tcPr marL="68580" marR="68580" marT="0" marB="0"/>
                </a:tc>
                <a:tc hMerge="1">
                  <a:txBody>
                    <a:bodyPr/>
                    <a:lstStyle/>
                    <a:p>
                      <a:pPr algn="r">
                        <a:lnSpc>
                          <a:spcPct val="115000"/>
                        </a:lnSpc>
                      </a:pPr>
                      <a:endParaRPr lang="en-CA" sz="2400" dirty="0">
                        <a:effectLst/>
                        <a:latin typeface="+mn-lt"/>
                        <a:ea typeface="Calibri" panose="020F0502020204030204" pitchFamily="34" charset="0"/>
                        <a:cs typeface="Helvetica" panose="020B0604020202020204" pitchFamily="34" charset="0"/>
                      </a:endParaRPr>
                    </a:p>
                  </a:txBody>
                  <a:tcPr marL="68580" marR="68580" marT="0" marB="0"/>
                </a:tc>
                <a:tc hMerge="1">
                  <a:txBody>
                    <a:bodyPr/>
                    <a:lstStyle/>
                    <a:p>
                      <a:pPr algn="just">
                        <a:lnSpc>
                          <a:spcPct val="115000"/>
                        </a:lnSpc>
                      </a:pPr>
                      <a:r>
                        <a:rPr lang="en-CA" sz="2400" dirty="0">
                          <a:effectLst/>
                          <a:latin typeface="+mn-lt"/>
                          <a:cs typeface="Helvetica" panose="020B0604020202020204" pitchFamily="34" charset="0"/>
                        </a:rPr>
                        <a:t> </a:t>
                      </a:r>
                      <a:endParaRPr lang="en-CA" sz="2400" dirty="0">
                        <a:effectLst/>
                        <a:latin typeface="+mn-lt"/>
                        <a:ea typeface="Calibri" panose="020F0502020204030204" pitchFamily="34" charset="0"/>
                        <a:cs typeface="Helvetica" panose="020B0604020202020204" pitchFamily="34" charset="0"/>
                      </a:endParaRPr>
                    </a:p>
                  </a:txBody>
                  <a:tcPr marL="68580" marR="68580" marT="0" marB="0"/>
                </a:tc>
                <a:tc hMerge="1">
                  <a:txBody>
                    <a:bodyPr/>
                    <a:lstStyle/>
                    <a:p>
                      <a:pPr algn="just">
                        <a:lnSpc>
                          <a:spcPct val="115000"/>
                        </a:lnSpc>
                      </a:pPr>
                      <a:r>
                        <a:rPr lang="en-CA" sz="2400" dirty="0">
                          <a:effectLst/>
                          <a:latin typeface="+mn-lt"/>
                          <a:cs typeface="Helvetica" panose="020B0604020202020204" pitchFamily="34" charset="0"/>
                        </a:rPr>
                        <a:t> </a:t>
                      </a:r>
                      <a:endParaRPr lang="en-CA" sz="2400" dirty="0">
                        <a:effectLst/>
                        <a:latin typeface="+mn-lt"/>
                        <a:ea typeface="Calibri" panose="020F0502020204030204" pitchFamily="34" charset="0"/>
                        <a:cs typeface="Helvetica" panose="020B0604020202020204" pitchFamily="34" charset="0"/>
                      </a:endParaRPr>
                    </a:p>
                  </a:txBody>
                  <a:tcPr marL="68580" marR="68580" marT="0" marB="0"/>
                </a:tc>
                <a:tc hMerge="1">
                  <a:txBody>
                    <a:bodyPr/>
                    <a:lstStyle/>
                    <a:p>
                      <a:pPr algn="just">
                        <a:lnSpc>
                          <a:spcPct val="115000"/>
                        </a:lnSpc>
                      </a:pPr>
                      <a:r>
                        <a:rPr lang="en-CA" sz="2400" dirty="0">
                          <a:effectLst/>
                          <a:latin typeface="+mn-lt"/>
                          <a:cs typeface="Helvetica" panose="020B0604020202020204" pitchFamily="34" charset="0"/>
                        </a:rPr>
                        <a:t> </a:t>
                      </a:r>
                      <a:endParaRPr lang="en-CA" sz="24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638497462"/>
                  </a:ext>
                </a:extLst>
              </a:tr>
              <a:tr h="212760">
                <a:tc>
                  <a:txBody>
                    <a:bodyPr/>
                    <a:lstStyle/>
                    <a:p>
                      <a:pPr algn="just">
                        <a:lnSpc>
                          <a:spcPct val="115000"/>
                        </a:lnSpc>
                      </a:pPr>
                      <a:r>
                        <a:rPr lang="en-CA" sz="1100" b="1" dirty="0">
                          <a:effectLst/>
                        </a:rPr>
                        <a:t>Channel</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b="1" dirty="0">
                          <a:effectLst/>
                        </a:rPr>
                        <a:t>Laser Power </a:t>
                      </a:r>
                      <a:r>
                        <a:rPr lang="en-CA" sz="1000" b="1" dirty="0">
                          <a:effectLst/>
                        </a:rPr>
                        <a:t>(</a:t>
                      </a:r>
                      <a:r>
                        <a:rPr lang="en-CA" sz="1000" b="1" dirty="0" err="1">
                          <a:effectLst/>
                        </a:rPr>
                        <a:t>mW</a:t>
                      </a:r>
                      <a:r>
                        <a:rPr lang="en-CA" sz="1000" b="1" dirty="0">
                          <a:effectLst/>
                        </a:rPr>
                        <a:t>)</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b="1" dirty="0">
                          <a:effectLst/>
                        </a:rPr>
                        <a:t>PMT (v)</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b="1" dirty="0">
                          <a:effectLst/>
                        </a:rPr>
                        <a:t>Gain</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100" b="1" dirty="0">
                          <a:effectLst/>
                        </a:rPr>
                        <a:t>Threshold</a:t>
                      </a:r>
                      <a:endParaRPr lang="en-CA" sz="1100" b="1"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018271757"/>
                  </a:ext>
                </a:extLst>
              </a:tr>
              <a:tr h="171011">
                <a:tc>
                  <a:txBody>
                    <a:bodyPr/>
                    <a:lstStyle/>
                    <a:p>
                      <a:pPr algn="just">
                        <a:lnSpc>
                          <a:spcPct val="115000"/>
                        </a:lnSpc>
                      </a:pPr>
                      <a:r>
                        <a:rPr lang="en-CA" sz="1050" dirty="0">
                          <a:effectLst/>
                        </a:rPr>
                        <a:t>405nm</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85</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423824167"/>
                  </a:ext>
                </a:extLst>
              </a:tr>
              <a:tr h="212760">
                <a:tc>
                  <a:txBody>
                    <a:bodyPr/>
                    <a:lstStyle/>
                    <a:p>
                      <a:pPr algn="just">
                        <a:lnSpc>
                          <a:spcPct val="115000"/>
                        </a:lnSpc>
                      </a:pPr>
                      <a:r>
                        <a:rPr lang="en-CA" sz="1050" dirty="0">
                          <a:effectLst/>
                        </a:rPr>
                        <a:t>488nm</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70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027734181"/>
                  </a:ext>
                </a:extLst>
              </a:tr>
              <a:tr h="212760">
                <a:tc>
                  <a:txBody>
                    <a:bodyPr/>
                    <a:lstStyle/>
                    <a:p>
                      <a:pPr algn="just">
                        <a:lnSpc>
                          <a:spcPct val="115000"/>
                        </a:lnSpc>
                      </a:pPr>
                      <a:r>
                        <a:rPr lang="en-CA" sz="1050" dirty="0">
                          <a:effectLst/>
                        </a:rPr>
                        <a:t>561nm</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70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701954069"/>
                  </a:ext>
                </a:extLst>
              </a:tr>
              <a:tr h="212760">
                <a:tc>
                  <a:txBody>
                    <a:bodyPr/>
                    <a:lstStyle/>
                    <a:p>
                      <a:pPr algn="just">
                        <a:lnSpc>
                          <a:spcPct val="115000"/>
                        </a:lnSpc>
                      </a:pPr>
                      <a:r>
                        <a:rPr lang="en-CA" sz="1050" dirty="0">
                          <a:effectLst/>
                        </a:rPr>
                        <a:t>638nm</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70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895180251"/>
                  </a:ext>
                </a:extLst>
              </a:tr>
              <a:tr h="55488">
                <a:tc>
                  <a:txBody>
                    <a:bodyPr/>
                    <a:lstStyle/>
                    <a:p>
                      <a:pPr algn="just">
                        <a:lnSpc>
                          <a:spcPct val="115000"/>
                        </a:lnSpc>
                      </a:pPr>
                      <a:endParaRPr lang="en-CA" sz="4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r">
                        <a:lnSpc>
                          <a:spcPct val="115000"/>
                        </a:lnSpc>
                      </a:pPr>
                      <a:endParaRPr lang="en-CA" sz="4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400" dirty="0">
                          <a:effectLst/>
                        </a:rPr>
                        <a:t> </a:t>
                      </a:r>
                      <a:endParaRPr lang="en-CA" sz="4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400" dirty="0">
                          <a:effectLst/>
                        </a:rPr>
                        <a:t> </a:t>
                      </a:r>
                      <a:endParaRPr lang="en-CA" sz="4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400" dirty="0">
                          <a:effectLst/>
                        </a:rPr>
                        <a:t> </a:t>
                      </a:r>
                      <a:endParaRPr lang="en-CA" sz="4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501547586"/>
                  </a:ext>
                </a:extLst>
              </a:tr>
              <a:tr h="212760">
                <a:tc>
                  <a:txBody>
                    <a:bodyPr/>
                    <a:lstStyle/>
                    <a:p>
                      <a:pPr algn="just">
                        <a:lnSpc>
                          <a:spcPct val="115000"/>
                        </a:lnSpc>
                      </a:pPr>
                      <a:r>
                        <a:rPr lang="en-CA" sz="1050" dirty="0">
                          <a:effectLst/>
                        </a:rPr>
                        <a:t>405-SALS</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370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158154239"/>
                  </a:ext>
                </a:extLst>
              </a:tr>
              <a:tr h="212760">
                <a:tc>
                  <a:txBody>
                    <a:bodyPr/>
                    <a:lstStyle/>
                    <a:p>
                      <a:pPr algn="just">
                        <a:lnSpc>
                          <a:spcPct val="115000"/>
                        </a:lnSpc>
                      </a:pPr>
                      <a:r>
                        <a:rPr lang="en-CA" sz="1050" dirty="0">
                          <a:effectLst/>
                        </a:rPr>
                        <a:t>405-LALS</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385</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a:effectLst/>
                        </a:rPr>
                        <a:t>1.0</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009656612"/>
                  </a:ext>
                </a:extLst>
              </a:tr>
              <a:tr h="212760">
                <a:tc>
                  <a:txBody>
                    <a:bodyPr/>
                    <a:lstStyle/>
                    <a:p>
                      <a:pPr algn="just">
                        <a:lnSpc>
                          <a:spcPct val="115000"/>
                        </a:lnSpc>
                      </a:pPr>
                      <a:r>
                        <a:rPr lang="en-CA" sz="1050" dirty="0">
                          <a:effectLst/>
                        </a:rPr>
                        <a:t>405-MALS</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380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a:effectLst/>
                        </a:rPr>
                        <a:t>1.0</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27</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4285193353"/>
                  </a:ext>
                </a:extLst>
              </a:tr>
              <a:tr h="212760">
                <a:tc>
                  <a:txBody>
                    <a:bodyPr/>
                    <a:lstStyle/>
                    <a:p>
                      <a:pPr algn="just">
                        <a:lnSpc>
                          <a:spcPct val="115000"/>
                        </a:lnSpc>
                      </a:pPr>
                      <a:r>
                        <a:rPr lang="en-CA" sz="1050" dirty="0">
                          <a:effectLst/>
                        </a:rPr>
                        <a:t>405-Blue</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505</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4197754233"/>
                  </a:ext>
                </a:extLst>
              </a:tr>
              <a:tr h="212760">
                <a:tc>
                  <a:txBody>
                    <a:bodyPr/>
                    <a:lstStyle/>
                    <a:p>
                      <a:pPr algn="just">
                        <a:lnSpc>
                          <a:spcPct val="115000"/>
                        </a:lnSpc>
                      </a:pPr>
                      <a:r>
                        <a:rPr lang="en-CA" sz="1050" dirty="0">
                          <a:effectLst/>
                        </a:rPr>
                        <a:t>405-Green</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575</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a:effectLst/>
                        </a:rPr>
                        <a:t>1.0</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4176252943"/>
                  </a:ext>
                </a:extLst>
              </a:tr>
              <a:tr h="212760">
                <a:tc>
                  <a:txBody>
                    <a:bodyPr/>
                    <a:lstStyle/>
                    <a:p>
                      <a:pPr algn="just">
                        <a:lnSpc>
                          <a:spcPct val="115000"/>
                        </a:lnSpc>
                      </a:pPr>
                      <a:r>
                        <a:rPr lang="en-CA" sz="1050">
                          <a:effectLst/>
                        </a:rPr>
                        <a:t>488-Green</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480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a:effectLst/>
                        </a:rPr>
                        <a:t>1.0</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712380702"/>
                  </a:ext>
                </a:extLst>
              </a:tr>
              <a:tr h="212760">
                <a:tc>
                  <a:txBody>
                    <a:bodyPr/>
                    <a:lstStyle/>
                    <a:p>
                      <a:pPr algn="just">
                        <a:lnSpc>
                          <a:spcPct val="115000"/>
                        </a:lnSpc>
                      </a:pPr>
                      <a:r>
                        <a:rPr lang="en-CA" sz="1050" dirty="0">
                          <a:effectLst/>
                        </a:rPr>
                        <a:t>488-Orange</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300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807205645"/>
                  </a:ext>
                </a:extLst>
              </a:tr>
              <a:tr h="212760">
                <a:tc>
                  <a:txBody>
                    <a:bodyPr/>
                    <a:lstStyle/>
                    <a:p>
                      <a:pPr algn="just">
                        <a:lnSpc>
                          <a:spcPct val="115000"/>
                        </a:lnSpc>
                      </a:pPr>
                      <a:r>
                        <a:rPr lang="en-CA" sz="1050">
                          <a:effectLst/>
                        </a:rPr>
                        <a:t>488-Red</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4193793505"/>
                  </a:ext>
                </a:extLst>
              </a:tr>
              <a:tr h="212760">
                <a:tc>
                  <a:txBody>
                    <a:bodyPr/>
                    <a:lstStyle/>
                    <a:p>
                      <a:pPr algn="just">
                        <a:lnSpc>
                          <a:spcPct val="115000"/>
                        </a:lnSpc>
                      </a:pPr>
                      <a:r>
                        <a:rPr lang="en-CA" sz="1050" dirty="0">
                          <a:effectLst/>
                        </a:rPr>
                        <a:t>561-Orange</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510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744649609"/>
                  </a:ext>
                </a:extLst>
              </a:tr>
              <a:tr h="212760">
                <a:tc>
                  <a:txBody>
                    <a:bodyPr/>
                    <a:lstStyle/>
                    <a:p>
                      <a:pPr algn="just">
                        <a:lnSpc>
                          <a:spcPct val="115000"/>
                        </a:lnSpc>
                      </a:pPr>
                      <a:r>
                        <a:rPr lang="en-CA" sz="1050" dirty="0">
                          <a:effectLst/>
                        </a:rPr>
                        <a:t>561-Red</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770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2998701457"/>
                  </a:ext>
                </a:extLst>
              </a:tr>
              <a:tr h="212760">
                <a:tc>
                  <a:txBody>
                    <a:bodyPr/>
                    <a:lstStyle/>
                    <a:p>
                      <a:pPr algn="just">
                        <a:lnSpc>
                          <a:spcPct val="115000"/>
                        </a:lnSpc>
                      </a:pPr>
                      <a:r>
                        <a:rPr lang="en-CA" sz="1050" dirty="0">
                          <a:effectLst/>
                        </a:rPr>
                        <a:t>638-Red</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500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1.0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3674253435"/>
                  </a:ext>
                </a:extLst>
              </a:tr>
              <a:tr h="212760">
                <a:tc>
                  <a:txBody>
                    <a:bodyPr/>
                    <a:lstStyle/>
                    <a:p>
                      <a:pPr algn="just">
                        <a:lnSpc>
                          <a:spcPct val="115000"/>
                        </a:lnSpc>
                      </a:pPr>
                      <a:r>
                        <a:rPr lang="en-CA" sz="1050">
                          <a:effectLst/>
                        </a:rPr>
                        <a:t>638-Far Red</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 ---</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300</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a:effectLst/>
                        </a:rPr>
                        <a:t>1.0</a:t>
                      </a:r>
                      <a:endParaRPr lang="en-CA" sz="105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050" dirty="0">
                          <a:effectLst/>
                        </a:rPr>
                        <a:t>---</a:t>
                      </a:r>
                      <a:endParaRPr lang="en-CA" sz="105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175504365"/>
                  </a:ext>
                </a:extLst>
              </a:tr>
              <a:tr h="55488">
                <a:tc gridSpan="5">
                  <a:txBody>
                    <a:bodyPr/>
                    <a:lstStyle/>
                    <a:p>
                      <a:pPr algn="just">
                        <a:lnSpc>
                          <a:spcPct val="115000"/>
                        </a:lnSpc>
                      </a:pPr>
                      <a:endParaRPr lang="en-CA" sz="400" b="0" dirty="0">
                        <a:effectLst/>
                        <a:latin typeface="+mn-lt"/>
                        <a:cs typeface="Helvetica" panose="020B0604020202020204" pitchFamily="34" charset="0"/>
                      </a:endParaRPr>
                    </a:p>
                  </a:txBody>
                  <a:tcPr marL="68580" marR="68580" marT="0" marB="0"/>
                </a:tc>
                <a:tc hMerge="1">
                  <a:txBody>
                    <a:bodyPr/>
                    <a:lstStyle/>
                    <a:p>
                      <a:pPr algn="just">
                        <a:lnSpc>
                          <a:spcPct val="115000"/>
                        </a:lnSpc>
                      </a:pPr>
                      <a:r>
                        <a:rPr lang="en-CA" sz="1600" dirty="0">
                          <a:effectLst/>
                        </a:rPr>
                        <a:t> </a:t>
                      </a:r>
                      <a:endParaRPr lang="en-CA" sz="2000" dirty="0">
                        <a:effectLst/>
                        <a:latin typeface="PT Sans" panose="020B05030202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15000"/>
                        </a:lnSpc>
                      </a:pPr>
                      <a:r>
                        <a:rPr lang="en-CA" sz="1600" dirty="0">
                          <a:effectLst/>
                        </a:rPr>
                        <a:t> </a:t>
                      </a:r>
                      <a:endParaRPr lang="en-CA" sz="2000" dirty="0">
                        <a:effectLst/>
                        <a:latin typeface="PT Sans" panose="020B05030202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15000"/>
                        </a:lnSpc>
                      </a:pPr>
                      <a:r>
                        <a:rPr lang="en-CA" sz="1600" dirty="0">
                          <a:effectLst/>
                        </a:rPr>
                        <a:t> </a:t>
                      </a:r>
                      <a:endParaRPr lang="en-CA" sz="2000" dirty="0">
                        <a:effectLst/>
                        <a:latin typeface="PT Sans" panose="020B05030202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just">
                        <a:lnSpc>
                          <a:spcPct val="115000"/>
                        </a:lnSpc>
                      </a:pPr>
                      <a:r>
                        <a:rPr lang="en-CA" sz="1600" dirty="0">
                          <a:effectLst/>
                        </a:rPr>
                        <a:t> </a:t>
                      </a:r>
                      <a:endParaRPr lang="en-CA" sz="2000" dirty="0">
                        <a:effectLst/>
                        <a:latin typeface="PT Sans" panose="020B05030202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881991"/>
                  </a:ext>
                </a:extLst>
              </a:tr>
            </a:tbl>
          </a:graphicData>
        </a:graphic>
      </p:graphicFrame>
      <p:pic>
        <p:nvPicPr>
          <p:cNvPr id="21" name="Picture 20">
            <a:extLst>
              <a:ext uri="{FF2B5EF4-FFF2-40B4-BE49-F238E27FC236}">
                <a16:creationId xmlns:a16="http://schemas.microsoft.com/office/drawing/2014/main" id="{A739D80A-6237-3BEB-399A-1974383B57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0220" y="739005"/>
            <a:ext cx="6246101" cy="3308729"/>
          </a:xfrm>
          <a:prstGeom prst="rect">
            <a:avLst/>
          </a:prstGeom>
        </p:spPr>
      </p:pic>
      <p:pic>
        <p:nvPicPr>
          <p:cNvPr id="4" name="Picture 3">
            <a:extLst>
              <a:ext uri="{FF2B5EF4-FFF2-40B4-BE49-F238E27FC236}">
                <a16:creationId xmlns:a16="http://schemas.microsoft.com/office/drawing/2014/main" id="{AD7915DA-B46A-3450-A3F1-91CC620338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275" t="32804" r="14241" b="32484"/>
          <a:stretch/>
        </p:blipFill>
        <p:spPr>
          <a:xfrm>
            <a:off x="6225341" y="4077551"/>
            <a:ext cx="4111355" cy="1442503"/>
          </a:xfrm>
          <a:prstGeom prst="rect">
            <a:avLst/>
          </a:prstGeom>
        </p:spPr>
      </p:pic>
    </p:spTree>
    <p:extLst>
      <p:ext uri="{BB962C8B-B14F-4D97-AF65-F5344CB8AC3E}">
        <p14:creationId xmlns:p14="http://schemas.microsoft.com/office/powerpoint/2010/main" val="2341131542"/>
      </p:ext>
    </p:extLst>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BD6F-4256-E4B1-5435-FADE0DEBBA05}"/>
              </a:ext>
            </a:extLst>
          </p:cNvPr>
          <p:cNvSpPr>
            <a:spLocks noGrp="1"/>
          </p:cNvSpPr>
          <p:nvPr>
            <p:ph type="title"/>
          </p:nvPr>
        </p:nvSpPr>
        <p:spPr/>
        <p:txBody>
          <a:bodyPr/>
          <a:lstStyle/>
          <a:p>
            <a:r>
              <a:rPr lang="en-CA" dirty="0"/>
              <a:t>2. Materials</a:t>
            </a:r>
          </a:p>
        </p:txBody>
      </p:sp>
      <p:graphicFrame>
        <p:nvGraphicFramePr>
          <p:cNvPr id="4" name="Table 3">
            <a:extLst>
              <a:ext uri="{FF2B5EF4-FFF2-40B4-BE49-F238E27FC236}">
                <a16:creationId xmlns:a16="http://schemas.microsoft.com/office/drawing/2014/main" id="{A865435A-0B7D-46D7-6B03-75EFA9069E6C}"/>
              </a:ext>
            </a:extLst>
          </p:cNvPr>
          <p:cNvGraphicFramePr>
            <a:graphicFrameLocks noGrp="1"/>
          </p:cNvGraphicFramePr>
          <p:nvPr>
            <p:extLst>
              <p:ext uri="{D42A27DB-BD31-4B8C-83A1-F6EECF244321}">
                <p14:modId xmlns:p14="http://schemas.microsoft.com/office/powerpoint/2010/main" val="2784707138"/>
              </p:ext>
            </p:extLst>
          </p:nvPr>
        </p:nvGraphicFramePr>
        <p:xfrm>
          <a:off x="260316" y="755555"/>
          <a:ext cx="5653467" cy="4634063"/>
        </p:xfrm>
        <a:graphic>
          <a:graphicData uri="http://schemas.openxmlformats.org/drawingml/2006/table">
            <a:tbl>
              <a:tblPr firstRow="1" firstCol="1" bandRow="1">
                <a:tableStyleId>{17292A2E-F333-43FB-9621-5CBBE7FDCDCB}</a:tableStyleId>
              </a:tblPr>
              <a:tblGrid>
                <a:gridCol w="1134940">
                  <a:extLst>
                    <a:ext uri="{9D8B030D-6E8A-4147-A177-3AD203B41FA5}">
                      <a16:colId xmlns:a16="http://schemas.microsoft.com/office/drawing/2014/main" val="4035625327"/>
                    </a:ext>
                  </a:extLst>
                </a:gridCol>
                <a:gridCol w="960710">
                  <a:extLst>
                    <a:ext uri="{9D8B030D-6E8A-4147-A177-3AD203B41FA5}">
                      <a16:colId xmlns:a16="http://schemas.microsoft.com/office/drawing/2014/main" val="621365033"/>
                    </a:ext>
                  </a:extLst>
                </a:gridCol>
                <a:gridCol w="1076199">
                  <a:extLst>
                    <a:ext uri="{9D8B030D-6E8A-4147-A177-3AD203B41FA5}">
                      <a16:colId xmlns:a16="http://schemas.microsoft.com/office/drawing/2014/main" val="3244735413"/>
                    </a:ext>
                  </a:extLst>
                </a:gridCol>
                <a:gridCol w="1030252">
                  <a:extLst>
                    <a:ext uri="{9D8B030D-6E8A-4147-A177-3AD203B41FA5}">
                      <a16:colId xmlns:a16="http://schemas.microsoft.com/office/drawing/2014/main" val="3007714432"/>
                    </a:ext>
                  </a:extLst>
                </a:gridCol>
                <a:gridCol w="1451366">
                  <a:extLst>
                    <a:ext uri="{9D8B030D-6E8A-4147-A177-3AD203B41FA5}">
                      <a16:colId xmlns:a16="http://schemas.microsoft.com/office/drawing/2014/main" val="2247221779"/>
                    </a:ext>
                  </a:extLst>
                </a:gridCol>
              </a:tblGrid>
              <a:tr h="244943">
                <a:tc>
                  <a:txBody>
                    <a:bodyPr/>
                    <a:lstStyle/>
                    <a:p>
                      <a:pPr algn="just">
                        <a:lnSpc>
                          <a:spcPct val="115000"/>
                        </a:lnSpc>
                      </a:pPr>
                      <a:r>
                        <a:rPr lang="en-CA" sz="1400" dirty="0">
                          <a:solidFill>
                            <a:schemeClr val="tx2">
                              <a:lumMod val="50000"/>
                            </a:schemeClr>
                          </a:solidFill>
                          <a:effectLst/>
                        </a:rPr>
                        <a:t>Product</a:t>
                      </a:r>
                      <a:endParaRPr lang="en-CA" sz="14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Product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Attribute</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Lot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Company</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612503283"/>
                  </a:ext>
                </a:extLst>
              </a:tr>
              <a:tr h="274320">
                <a:tc>
                  <a:txBody>
                    <a:bodyPr/>
                    <a:lstStyle/>
                    <a:p>
                      <a:pPr algn="just">
                        <a:lnSpc>
                          <a:spcPct val="115000"/>
                        </a:lnSpc>
                      </a:pPr>
                      <a:r>
                        <a:rPr lang="en-CA" sz="1200" dirty="0">
                          <a:solidFill>
                            <a:schemeClr val="tx2">
                              <a:lumMod val="50000"/>
                            </a:schemeClr>
                          </a:solidFill>
                          <a:effectLst/>
                        </a:rPr>
                        <a:t>Calibration Mix</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1524</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a:solidFill>
                            <a:schemeClr val="tx1">
                              <a:lumMod val="50000"/>
                            </a:schemeClr>
                          </a:solidFill>
                          <a:effectLst/>
                        </a:rPr>
                        <a:t>Mixture Si/PS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CAL0143</a:t>
                      </a:r>
                    </a:p>
                  </a:txBody>
                  <a:tcPr marL="68580" marR="68580" marT="0" marB="0" anchor="ctr"/>
                </a:tc>
                <a:tc>
                  <a:txBody>
                    <a:bodyPr/>
                    <a:lstStyle/>
                    <a:p>
                      <a:pPr algn="ctr">
                        <a:lnSpc>
                          <a:spcPct val="115000"/>
                        </a:lnSpc>
                      </a:pPr>
                      <a:r>
                        <a:rPr lang="en-CA" sz="1200">
                          <a:solidFill>
                            <a:schemeClr val="tx1">
                              <a:lumMod val="50000"/>
                            </a:schemeClr>
                          </a:solidFill>
                          <a:effectLst/>
                        </a:rPr>
                        <a:t>ApogeeFlow Systems </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982870104"/>
                  </a:ext>
                </a:extLst>
              </a:tr>
              <a:tr h="274320">
                <a:tc>
                  <a:txBody>
                    <a:bodyPr/>
                    <a:lstStyle/>
                    <a:p>
                      <a:pPr algn="just">
                        <a:lnSpc>
                          <a:spcPct val="115000"/>
                        </a:lnSpc>
                      </a:pPr>
                      <a:r>
                        <a:rPr lang="en-CA" sz="1200" dirty="0">
                          <a:solidFill>
                            <a:schemeClr val="tx2">
                              <a:lumMod val="50000"/>
                            </a:schemeClr>
                          </a:solidFill>
                          <a:effectLst/>
                        </a:rPr>
                        <a:t>Monitoring Mix</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1527 </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a:solidFill>
                            <a:schemeClr val="tx1">
                              <a:lumMod val="50000"/>
                            </a:schemeClr>
                          </a:solidFill>
                          <a:effectLst/>
                        </a:rPr>
                        <a:t> Mixture Si/PS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CAL0145 </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a:solidFill>
                            <a:schemeClr val="tx1">
                              <a:lumMod val="50000"/>
                            </a:schemeClr>
                          </a:solidFill>
                          <a:effectLst/>
                        </a:rPr>
                        <a:t>ApogeeFlow Systems  </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648818248"/>
                  </a:ext>
                </a:extLst>
              </a:tr>
              <a:tr h="274320">
                <a:tc>
                  <a:txBody>
                    <a:bodyPr/>
                    <a:lstStyle/>
                    <a:p>
                      <a:pPr algn="just">
                        <a:lnSpc>
                          <a:spcPct val="115000"/>
                        </a:lnSpc>
                      </a:pPr>
                      <a:r>
                        <a:rPr lang="en-CA" sz="1200" dirty="0">
                          <a:solidFill>
                            <a:schemeClr val="tx2">
                              <a:lumMod val="50000"/>
                            </a:schemeClr>
                          </a:solidFill>
                          <a:effectLst/>
                        </a:rPr>
                        <a:t>NIST 70nm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3070A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70nm±3nm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230764</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605892416"/>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NIST 80nm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3080A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81nm±3nm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229986</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4036166004"/>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NIST 90nm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3090A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92nm±3nm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Lot#: 231451</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844622706"/>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NIST 100nm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3100A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100nm±4nm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231703</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536995033"/>
                  </a:ext>
                </a:extLst>
              </a:tr>
              <a:tr h="274320">
                <a:tc>
                  <a:txBody>
                    <a:bodyPr/>
                    <a:lstStyle/>
                    <a:p>
                      <a:pPr algn="just">
                        <a:lnSpc>
                          <a:spcPct val="115000"/>
                        </a:lnSpc>
                      </a:pPr>
                      <a:r>
                        <a:rPr lang="en-CA" sz="1200" dirty="0">
                          <a:solidFill>
                            <a:schemeClr val="tx2">
                              <a:lumMod val="50000"/>
                            </a:schemeClr>
                          </a:solidFill>
                          <a:effectLst/>
                        </a:rPr>
                        <a:t>NIST 125nm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3125A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122nm±3nm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230329</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066104791"/>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NIST 150nm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3K-150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152nm±5nm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232375</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596397006"/>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NIST 200nm PS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3200A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203nm±4nm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Lot#: 232366</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956407418"/>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100nm Silica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SISN100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104nm±9nm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Lot# JEA0234</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NanoComposix</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745714916"/>
                  </a:ext>
                </a:extLst>
              </a:tr>
              <a:tr h="274320">
                <a:tc>
                  <a:txBody>
                    <a:bodyPr/>
                    <a:lstStyle/>
                    <a:p>
                      <a:pPr algn="just">
                        <a:lnSpc>
                          <a:spcPct val="115000"/>
                        </a:lnSpc>
                      </a:pPr>
                      <a:r>
                        <a:rPr lang="en-CA" sz="1200" dirty="0">
                          <a:solidFill>
                            <a:schemeClr val="tx2">
                              <a:lumMod val="50000"/>
                            </a:schemeClr>
                          </a:solidFill>
                          <a:effectLst/>
                        </a:rPr>
                        <a:t>120nm Silica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SISN120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119nm±6nm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Lot# JRC0354</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NanoComposix</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956069796"/>
                  </a:ext>
                </a:extLst>
              </a:tr>
              <a:tr h="274320">
                <a:tc>
                  <a:txBody>
                    <a:bodyPr/>
                    <a:lstStyle/>
                    <a:p>
                      <a:pPr algn="just">
                        <a:lnSpc>
                          <a:spcPct val="115000"/>
                        </a:lnSpc>
                      </a:pPr>
                      <a:r>
                        <a:rPr lang="en-CA" sz="1200" dirty="0">
                          <a:solidFill>
                            <a:schemeClr val="tx2">
                              <a:lumMod val="50000"/>
                            </a:schemeClr>
                          </a:solidFill>
                          <a:effectLst/>
                        </a:rPr>
                        <a:t>200nm Silica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SISN200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194nm±16nm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Lot# JEA0232</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NanoComposix</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229425767"/>
                  </a:ext>
                </a:extLst>
              </a:tr>
              <a:tr h="274320">
                <a:tc>
                  <a:txBody>
                    <a:bodyPr/>
                    <a:lstStyle/>
                    <a:p>
                      <a:pPr algn="just">
                        <a:lnSpc>
                          <a:spcPct val="115000"/>
                        </a:lnSpc>
                      </a:pPr>
                      <a:r>
                        <a:rPr lang="en-CA" sz="1200" dirty="0">
                          <a:solidFill>
                            <a:schemeClr val="tx2">
                              <a:lumMod val="50000"/>
                            </a:schemeClr>
                          </a:solidFill>
                          <a:effectLst/>
                        </a:rPr>
                        <a:t>300nm Silica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SISN300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300nm±12nm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Lot# SCM0179</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NanoComposix</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634572848"/>
                  </a:ext>
                </a:extLst>
              </a:tr>
              <a:tr h="274320">
                <a:tc>
                  <a:txBody>
                    <a:bodyPr/>
                    <a:lstStyle/>
                    <a:p>
                      <a:pPr algn="just">
                        <a:lnSpc>
                          <a:spcPct val="115000"/>
                        </a:lnSpc>
                      </a:pPr>
                      <a:r>
                        <a:rPr lang="en-CA" sz="1200" dirty="0">
                          <a:solidFill>
                            <a:schemeClr val="tx2">
                              <a:lumMod val="50000"/>
                            </a:schemeClr>
                          </a:solidFill>
                          <a:effectLst/>
                        </a:rPr>
                        <a:t>400nm Silica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rPr>
                        <a:t>SISN400</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389nm±4nm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Lot# JRC0354</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NanoComposix</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90883757"/>
                  </a:ext>
                </a:extLst>
              </a:tr>
              <a:tr h="274320">
                <a:tc>
                  <a:txBody>
                    <a:bodyPr/>
                    <a:lstStyle/>
                    <a:p>
                      <a:pPr algn="just">
                        <a:lnSpc>
                          <a:spcPct val="115000"/>
                        </a:lnSpc>
                      </a:pPr>
                      <a:r>
                        <a:rPr lang="en-CA" sz="1200" dirty="0">
                          <a:solidFill>
                            <a:schemeClr val="tx2">
                              <a:lumMod val="50000"/>
                            </a:schemeClr>
                          </a:solidFill>
                          <a:effectLst/>
                        </a:rPr>
                        <a:t>Verity Small</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vero1A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189nm</a:t>
                      </a:r>
                      <a:r>
                        <a:rPr lang="en-CA" sz="1200" dirty="0">
                          <a:solidFill>
                            <a:schemeClr val="tx1">
                              <a:lumMod val="50000"/>
                            </a:schemeClr>
                          </a:solidFill>
                        </a:rPr>
                        <a:t>±2nm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rPr>
                        <a:t>NA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Exometry</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549227927"/>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Verity Large</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vero1B</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374nm</a:t>
                      </a:r>
                      <a:r>
                        <a:rPr lang="en-CA" sz="1200" dirty="0">
                          <a:solidFill>
                            <a:schemeClr val="tx1">
                              <a:lumMod val="50000"/>
                            </a:schemeClr>
                          </a:solidFill>
                        </a:rPr>
                        <a:t>±10nm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NA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Exometry</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779379545"/>
                  </a:ext>
                </a:extLst>
              </a:tr>
            </a:tbl>
          </a:graphicData>
        </a:graphic>
      </p:graphicFrame>
      <p:graphicFrame>
        <p:nvGraphicFramePr>
          <p:cNvPr id="5" name="Table 4">
            <a:extLst>
              <a:ext uri="{FF2B5EF4-FFF2-40B4-BE49-F238E27FC236}">
                <a16:creationId xmlns:a16="http://schemas.microsoft.com/office/drawing/2014/main" id="{472F63A4-FE70-1285-F233-EE9A3E2994A3}"/>
              </a:ext>
            </a:extLst>
          </p:cNvPr>
          <p:cNvGraphicFramePr>
            <a:graphicFrameLocks noGrp="1"/>
          </p:cNvGraphicFramePr>
          <p:nvPr>
            <p:extLst>
              <p:ext uri="{D42A27DB-BD31-4B8C-83A1-F6EECF244321}">
                <p14:modId xmlns:p14="http://schemas.microsoft.com/office/powerpoint/2010/main" val="771946532"/>
              </p:ext>
            </p:extLst>
          </p:nvPr>
        </p:nvGraphicFramePr>
        <p:xfrm>
          <a:off x="6026426" y="755556"/>
          <a:ext cx="6096000" cy="5564028"/>
        </p:xfrm>
        <a:graphic>
          <a:graphicData uri="http://schemas.openxmlformats.org/drawingml/2006/table">
            <a:tbl>
              <a:tblPr firstRow="1" firstCol="1" bandRow="1">
                <a:tableStyleId>{17292A2E-F333-43FB-9621-5CBBE7FDCDCB}</a:tableStyleId>
              </a:tblPr>
              <a:tblGrid>
                <a:gridCol w="1368287">
                  <a:extLst>
                    <a:ext uri="{9D8B030D-6E8A-4147-A177-3AD203B41FA5}">
                      <a16:colId xmlns:a16="http://schemas.microsoft.com/office/drawing/2014/main" val="3331136029"/>
                    </a:ext>
                  </a:extLst>
                </a:gridCol>
                <a:gridCol w="891403">
                  <a:extLst>
                    <a:ext uri="{9D8B030D-6E8A-4147-A177-3AD203B41FA5}">
                      <a16:colId xmlns:a16="http://schemas.microsoft.com/office/drawing/2014/main" val="399385447"/>
                    </a:ext>
                  </a:extLst>
                </a:gridCol>
                <a:gridCol w="1345166">
                  <a:extLst>
                    <a:ext uri="{9D8B030D-6E8A-4147-A177-3AD203B41FA5}">
                      <a16:colId xmlns:a16="http://schemas.microsoft.com/office/drawing/2014/main" val="3669146220"/>
                    </a:ext>
                  </a:extLst>
                </a:gridCol>
                <a:gridCol w="926169">
                  <a:extLst>
                    <a:ext uri="{9D8B030D-6E8A-4147-A177-3AD203B41FA5}">
                      <a16:colId xmlns:a16="http://schemas.microsoft.com/office/drawing/2014/main" val="1443824351"/>
                    </a:ext>
                  </a:extLst>
                </a:gridCol>
                <a:gridCol w="1564975">
                  <a:extLst>
                    <a:ext uri="{9D8B030D-6E8A-4147-A177-3AD203B41FA5}">
                      <a16:colId xmlns:a16="http://schemas.microsoft.com/office/drawing/2014/main" val="404330488"/>
                    </a:ext>
                  </a:extLst>
                </a:gridCol>
              </a:tblGrid>
              <a:tr h="242074">
                <a:tc>
                  <a:txBody>
                    <a:bodyPr/>
                    <a:lstStyle/>
                    <a:p>
                      <a:pPr algn="just">
                        <a:lnSpc>
                          <a:spcPct val="115000"/>
                        </a:lnSpc>
                      </a:pPr>
                      <a:r>
                        <a:rPr lang="en-CA" sz="1400" dirty="0">
                          <a:solidFill>
                            <a:schemeClr val="tx2">
                              <a:lumMod val="50000"/>
                            </a:schemeClr>
                          </a:solidFill>
                          <a:effectLst/>
                        </a:rPr>
                        <a:t>Biologicals</a:t>
                      </a:r>
                      <a:endParaRPr lang="en-CA" sz="14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Product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Attribute</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Lot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Company</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812585788"/>
                  </a:ext>
                </a:extLst>
              </a:tr>
              <a:tr h="274320">
                <a:tc>
                  <a:txBody>
                    <a:bodyPr/>
                    <a:lstStyle/>
                    <a:p>
                      <a:pPr algn="just">
                        <a:lnSpc>
                          <a:spcPct val="115000"/>
                        </a:lnSpc>
                      </a:pPr>
                      <a:r>
                        <a:rPr lang="en-CA" sz="1200" dirty="0" err="1">
                          <a:solidFill>
                            <a:schemeClr val="tx2">
                              <a:lumMod val="50000"/>
                            </a:schemeClr>
                          </a:solidFill>
                          <a:effectLst/>
                        </a:rPr>
                        <a:t>IntraLipid</a:t>
                      </a:r>
                      <a:r>
                        <a:rPr lang="en-CA" sz="1200" dirty="0">
                          <a:solidFill>
                            <a:schemeClr val="tx2">
                              <a:lumMod val="50000"/>
                            </a:schemeClr>
                          </a:solidFill>
                          <a:effectLst/>
                        </a:rPr>
                        <a:t> (20%)</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I141</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20% emulsion</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MKCG7221</a:t>
                      </a:r>
                    </a:p>
                  </a:txBody>
                  <a:tcPr marL="68580" marR="68580" marT="0" marB="0" anchor="ctr"/>
                </a:tc>
                <a:tc>
                  <a:txBody>
                    <a:bodyPr/>
                    <a:lstStyle/>
                    <a:p>
                      <a:pPr algn="ctr">
                        <a:lnSpc>
                          <a:spcPct val="115000"/>
                        </a:lnSpc>
                      </a:pPr>
                      <a:r>
                        <a:rPr lang="en-CA" sz="1200" dirty="0">
                          <a:solidFill>
                            <a:schemeClr val="tx1">
                              <a:lumMod val="50000"/>
                            </a:schemeClr>
                          </a:solidFill>
                          <a:effectLst/>
                        </a:rPr>
                        <a:t>Sigma Aldrich</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381126015"/>
                  </a:ext>
                </a:extLst>
              </a:tr>
              <a:tr h="274320">
                <a:tc>
                  <a:txBody>
                    <a:bodyPr/>
                    <a:lstStyle/>
                    <a:p>
                      <a:pPr algn="just">
                        <a:lnSpc>
                          <a:spcPct val="115000"/>
                        </a:lnSpc>
                      </a:pPr>
                      <a:r>
                        <a:rPr lang="en-CA" sz="1200" dirty="0">
                          <a:solidFill>
                            <a:schemeClr val="tx2">
                              <a:lumMod val="50000"/>
                            </a:schemeClr>
                          </a:solidFill>
                          <a:effectLst/>
                        </a:rPr>
                        <a:t>Abnormal Lipids</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LRC 03</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Xs</a:t>
                      </a:r>
                      <a:r>
                        <a:rPr lang="en-CA" sz="1200" dirty="0">
                          <a:solidFill>
                            <a:schemeClr val="tx1">
                              <a:lumMod val="50000"/>
                            </a:schemeClr>
                          </a:solidFill>
                          <a:effectLst/>
                        </a:rPr>
                        <a:t> Chol, TGs, </a:t>
                      </a:r>
                      <a:r>
                        <a:rPr lang="en-CA" sz="1200" dirty="0" err="1">
                          <a:solidFill>
                            <a:schemeClr val="tx1">
                              <a:lumMod val="50000"/>
                            </a:schemeClr>
                          </a:solidFill>
                          <a:effectLst/>
                        </a:rPr>
                        <a:t>Lps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3527</a:t>
                      </a:r>
                    </a:p>
                  </a:txBody>
                  <a:tcPr marL="68580" marR="68580" marT="0" marB="0" anchor="ctr"/>
                </a:tc>
                <a:tc>
                  <a:txBody>
                    <a:bodyPr/>
                    <a:lstStyle/>
                    <a:p>
                      <a:pPr algn="ctr">
                        <a:lnSpc>
                          <a:spcPct val="115000"/>
                        </a:lnSpc>
                      </a:pPr>
                      <a:r>
                        <a:rPr lang="en-CA" sz="1200" dirty="0" err="1">
                          <a:solidFill>
                            <a:schemeClr val="tx1">
                              <a:lumMod val="50000"/>
                            </a:schemeClr>
                          </a:solidFill>
                          <a:effectLst/>
                        </a:rPr>
                        <a:t>SolomonPark</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586149408"/>
                  </a:ext>
                </a:extLst>
              </a:tr>
              <a:tr h="274320">
                <a:tc>
                  <a:txBody>
                    <a:bodyPr/>
                    <a:lstStyle/>
                    <a:p>
                      <a:pPr algn="just">
                        <a:lnSpc>
                          <a:spcPct val="115000"/>
                        </a:lnSpc>
                      </a:pPr>
                      <a:r>
                        <a:rPr lang="en-CA" sz="1200" dirty="0">
                          <a:solidFill>
                            <a:schemeClr val="tx2">
                              <a:lumMod val="50000"/>
                            </a:schemeClr>
                          </a:solidFill>
                          <a:effectLst/>
                        </a:rPr>
                        <a:t>Excess protein</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INT-01P</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100" dirty="0">
                          <a:solidFill>
                            <a:schemeClr val="tx1">
                              <a:lumMod val="50000"/>
                            </a:schemeClr>
                          </a:solidFill>
                          <a:effectLst/>
                        </a:rPr>
                        <a:t>Albumins, </a:t>
                      </a:r>
                      <a:r>
                        <a:rPr lang="en-CA" sz="1100" dirty="0">
                          <a:solidFill>
                            <a:schemeClr val="tx1">
                              <a:lumMod val="50000"/>
                            </a:schemeClr>
                          </a:solidFill>
                          <a:effectLst/>
                          <a:sym typeface="Symbol" panose="05050102010706020507" pitchFamily="18" charset="2"/>
                        </a:rPr>
                        <a:t>-globulins</a:t>
                      </a:r>
                      <a:endParaRPr lang="en-CA" sz="11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0314721</a:t>
                      </a:r>
                    </a:p>
                  </a:txBody>
                  <a:tcPr marL="68580" marR="68580" marT="0" marB="0" anchor="ctr"/>
                </a:tc>
                <a:tc>
                  <a:txBody>
                    <a:bodyPr/>
                    <a:lstStyle/>
                    <a:p>
                      <a:pPr algn="ctr">
                        <a:lnSpc>
                          <a:spcPct val="115000"/>
                        </a:lnSpc>
                      </a:pPr>
                      <a:r>
                        <a:rPr lang="en-CA" sz="1200" dirty="0">
                          <a:solidFill>
                            <a:schemeClr val="tx1">
                              <a:lumMod val="50000"/>
                            </a:schemeClr>
                          </a:solidFill>
                          <a:effectLst/>
                        </a:rPr>
                        <a:t>Sun Diagnostics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521605115"/>
                  </a:ext>
                </a:extLst>
              </a:tr>
              <a:tr h="274320">
                <a:tc>
                  <a:txBody>
                    <a:bodyPr/>
                    <a:lstStyle/>
                    <a:p>
                      <a:pPr algn="just">
                        <a:lnSpc>
                          <a:spcPct val="115000"/>
                        </a:lnSpc>
                      </a:pPr>
                      <a:r>
                        <a:rPr lang="en-CA" sz="1200" dirty="0">
                          <a:solidFill>
                            <a:schemeClr val="tx2">
                              <a:lumMod val="50000"/>
                            </a:schemeClr>
                          </a:solidFill>
                          <a:effectLst/>
                        </a:rPr>
                        <a:t>Anti-CD41-SB436</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62-0419-41</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Primary Ab</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2056117</a:t>
                      </a:r>
                    </a:p>
                  </a:txBody>
                  <a:tcPr marL="68580" marR="68580" marT="0" marB="0" anchor="ctr"/>
                </a:tc>
                <a:tc>
                  <a:txBody>
                    <a:bodyPr/>
                    <a:lstStyle/>
                    <a:p>
                      <a:pPr algn="ctr">
                        <a:lnSpc>
                          <a:spcPct val="115000"/>
                        </a:lnSpc>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ThermoScientific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49888675"/>
                  </a:ext>
                </a:extLst>
              </a:tr>
              <a:tr h="274320">
                <a:tc>
                  <a:txBody>
                    <a:bodyPr/>
                    <a:lstStyle/>
                    <a:p>
                      <a:pPr marL="0" marR="0" lvl="0" indent="0" algn="just" defTabSz="5120640" rtl="0" eaLnBrk="1" fontAlgn="auto" latinLnBrk="0" hangingPunct="1">
                        <a:lnSpc>
                          <a:spcPct val="115000"/>
                        </a:lnSpc>
                        <a:spcBef>
                          <a:spcPts val="0"/>
                        </a:spcBef>
                        <a:spcAft>
                          <a:spcPts val="0"/>
                        </a:spcAft>
                        <a:buClrTx/>
                        <a:buSzTx/>
                        <a:buFontTx/>
                        <a:buNone/>
                        <a:tabLst/>
                        <a:defRPr/>
                      </a:pPr>
                      <a:r>
                        <a:rPr lang="en-CA" sz="1200" dirty="0">
                          <a:solidFill>
                            <a:schemeClr val="tx2">
                              <a:lumMod val="50000"/>
                            </a:schemeClr>
                          </a:solidFill>
                          <a:effectLst/>
                        </a:rPr>
                        <a:t>Anti-CD63-APC</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130-111-020</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Primary Ab</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52103004403</a:t>
                      </a:r>
                    </a:p>
                  </a:txBody>
                  <a:tcPr marL="68580" marR="68580" marT="0" marB="0" anchor="ctr"/>
                </a:tc>
                <a:tc>
                  <a:txBody>
                    <a:bodyPr/>
                    <a:lstStyle/>
                    <a:p>
                      <a:pPr algn="ctr">
                        <a:lnSpc>
                          <a:spcPct val="115000"/>
                        </a:lnSpc>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Miltenyi</a:t>
                      </a: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 </a:t>
                      </a: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Biotec</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475106336"/>
                  </a:ext>
                </a:extLst>
              </a:tr>
              <a:tr h="274320">
                <a:tc>
                  <a:txBody>
                    <a:bodyPr/>
                    <a:lstStyle/>
                    <a:p>
                      <a:pPr algn="just">
                        <a:lnSpc>
                          <a:spcPct val="115000"/>
                        </a:lnSpc>
                      </a:pPr>
                      <a:r>
                        <a:rPr lang="en-CA" sz="1200" dirty="0">
                          <a:solidFill>
                            <a:schemeClr val="tx2">
                              <a:lumMod val="50000"/>
                            </a:schemeClr>
                          </a:solidFill>
                          <a:effectLst/>
                        </a:rPr>
                        <a:t>GoatantiMs-AF488</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A31620A</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Secondary Ab</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2342829</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Invitrogen</a:t>
                      </a:r>
                    </a:p>
                  </a:txBody>
                  <a:tcPr marL="68580" marR="68580" marT="0" marB="0" anchor="ctr"/>
                </a:tc>
                <a:extLst>
                  <a:ext uri="{0D108BD9-81ED-4DB2-BD59-A6C34878D82A}">
                    <a16:rowId xmlns:a16="http://schemas.microsoft.com/office/drawing/2014/main" val="87854204"/>
                  </a:ext>
                </a:extLst>
              </a:tr>
              <a:tr h="274320">
                <a:tc>
                  <a:txBody>
                    <a:bodyPr/>
                    <a:lstStyle/>
                    <a:p>
                      <a:pPr algn="just">
                        <a:lnSpc>
                          <a:spcPct val="115000"/>
                        </a:lnSpc>
                      </a:pPr>
                      <a:r>
                        <a:rPr lang="en-CA" sz="1200" dirty="0">
                          <a:solidFill>
                            <a:schemeClr val="tx2">
                              <a:lumMod val="50000"/>
                            </a:schemeClr>
                          </a:solidFill>
                          <a:effectLst/>
                        </a:rPr>
                        <a:t>Plasma</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APCaRI</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EDTA plasma</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Nanostics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2531192417"/>
                  </a:ext>
                </a:extLst>
              </a:tr>
              <a:tr h="274320">
                <a:tc>
                  <a:txBody>
                    <a:bodyPr/>
                    <a:lstStyle/>
                    <a:p>
                      <a:pPr algn="just">
                        <a:lnSpc>
                          <a:spcPct val="115000"/>
                        </a:lnSpc>
                      </a:pPr>
                      <a:r>
                        <a:rPr lang="en-CA" sz="1200" dirty="0">
                          <a:solidFill>
                            <a:schemeClr val="tx2">
                              <a:lumMod val="50000"/>
                            </a:schemeClr>
                          </a:solidFill>
                          <a:effectLst/>
                        </a:rPr>
                        <a:t>Serum</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APCaRI</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SST serum</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effectLst/>
                        </a:rPr>
                        <a:t>Nanostics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463552190"/>
                  </a:ext>
                </a:extLst>
              </a:tr>
              <a:tr h="274320">
                <a:tc>
                  <a:txBody>
                    <a:bodyPr/>
                    <a:lstStyle/>
                    <a:p>
                      <a:pPr algn="just">
                        <a:lnSpc>
                          <a:spcPct val="115000"/>
                        </a:lnSpc>
                      </a:pPr>
                      <a:r>
                        <a:rPr lang="en-CA" sz="1200" dirty="0">
                          <a:solidFill>
                            <a:schemeClr val="tx2">
                              <a:lumMod val="50000"/>
                            </a:schemeClr>
                          </a:solidFill>
                          <a:effectLst/>
                        </a:rPr>
                        <a:t>Urine</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rPr>
                        <a:t>APCaRI</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First catch</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effectLst/>
                        </a:rPr>
                        <a:t>Nanostics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985545084"/>
                  </a:ext>
                </a:extLst>
              </a:tr>
              <a:tr h="274320">
                <a:tc>
                  <a:txBody>
                    <a:bodyPr/>
                    <a:lstStyle/>
                    <a:p>
                      <a:pPr algn="just">
                        <a:lnSpc>
                          <a:spcPct val="115000"/>
                        </a:lnSpc>
                      </a:pPr>
                      <a:r>
                        <a:rPr lang="en-CA" sz="1200" dirty="0">
                          <a:solidFill>
                            <a:schemeClr val="tx2">
                              <a:lumMod val="50000"/>
                            </a:schemeClr>
                          </a:solidFill>
                          <a:effectLst/>
                        </a:rPr>
                        <a:t>Semen</a:t>
                      </a: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err="1">
                          <a:solidFill>
                            <a:schemeClr val="tx1">
                              <a:lumMod val="50000"/>
                            </a:schemeClr>
                          </a:solidFill>
                          <a:effectLst/>
                        </a:rPr>
                        <a:t>APCaRI</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r>
                        <a:rPr lang="en-CA" sz="1200" dirty="0">
                          <a:solidFill>
                            <a:schemeClr val="tx1">
                              <a:lumMod val="50000"/>
                            </a:schemeClr>
                          </a:solidFill>
                          <a:effectLst/>
                        </a:rPr>
                        <a:t>Standard sample</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a:solidFill>
                            <a:schemeClr val="tx1">
                              <a:lumMod val="50000"/>
                            </a:schemeClr>
                          </a:solidFill>
                          <a:effectLst/>
                        </a:rPr>
                        <a:t>Nanostics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118619110"/>
                  </a:ext>
                </a:extLst>
              </a:tr>
              <a:tr h="142120">
                <a:tc>
                  <a:txBody>
                    <a:bodyPr/>
                    <a:lstStyle/>
                    <a:p>
                      <a:pPr algn="just">
                        <a:lnSpc>
                          <a:spcPct val="115000"/>
                        </a:lnSpc>
                      </a:pPr>
                      <a:endParaRPr lang="en-CA" sz="5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endParaRPr lang="en-CA" sz="5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endParaRPr lang="en-CA" sz="5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endParaRPr lang="en-CA" sz="500" dirty="0">
                        <a:effectLst/>
                        <a:latin typeface="+mn-lt"/>
                        <a:ea typeface="Calibri" panose="020F0502020204030204" pitchFamily="34" charset="0"/>
                        <a:cs typeface="Helvetica" panose="020B0604020202020204" pitchFamily="34" charset="0"/>
                      </a:endParaRPr>
                    </a:p>
                  </a:txBody>
                  <a:tcPr marL="68580" marR="68580" marT="0" marB="0"/>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endParaRPr lang="en-CA" sz="500" dirty="0">
                        <a:effectLst/>
                        <a:latin typeface="+mn-lt"/>
                        <a:ea typeface="Calibri" panose="020F0502020204030204" pitchFamily="34" charset="0"/>
                        <a:cs typeface="Helvetica" panose="020B0604020202020204" pitchFamily="34" charset="0"/>
                      </a:endParaRPr>
                    </a:p>
                  </a:txBody>
                  <a:tcPr marL="68580" marR="68580" marT="0" marB="0"/>
                </a:tc>
                <a:extLst>
                  <a:ext uri="{0D108BD9-81ED-4DB2-BD59-A6C34878D82A}">
                    <a16:rowId xmlns:a16="http://schemas.microsoft.com/office/drawing/2014/main" val="838376703"/>
                  </a:ext>
                </a:extLst>
              </a:tr>
              <a:tr h="242074">
                <a:tc>
                  <a:txBody>
                    <a:bodyPr/>
                    <a:lstStyle/>
                    <a:p>
                      <a:pPr algn="just">
                        <a:lnSpc>
                          <a:spcPct val="115000"/>
                        </a:lnSpc>
                      </a:pPr>
                      <a:r>
                        <a:rPr lang="en-CA" sz="1400" dirty="0">
                          <a:solidFill>
                            <a:schemeClr val="tx2">
                              <a:lumMod val="50000"/>
                            </a:schemeClr>
                          </a:solidFill>
                          <a:effectLst/>
                          <a:latin typeface="+mn-lt"/>
                          <a:ea typeface="Calibri" panose="020F0502020204030204" pitchFamily="34" charset="0"/>
                          <a:cs typeface="Helvetica" panose="020B0604020202020204" pitchFamily="34" charset="0"/>
                        </a:rPr>
                        <a:t>Oil Emulsions</a:t>
                      </a: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Product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Attribute</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Lot #</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tc>
                  <a:txBody>
                    <a:bodyPr/>
                    <a:lstStyle/>
                    <a:p>
                      <a:pPr algn="ctr">
                        <a:lnSpc>
                          <a:spcPct val="115000"/>
                        </a:lnSpc>
                      </a:pPr>
                      <a:r>
                        <a:rPr lang="en-CA" sz="1400" b="1" dirty="0">
                          <a:solidFill>
                            <a:schemeClr val="tx2">
                              <a:lumMod val="50000"/>
                            </a:schemeClr>
                          </a:solidFill>
                          <a:effectLst/>
                        </a:rPr>
                        <a:t>Company</a:t>
                      </a: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872693626"/>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Refractive Index Oil</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1803</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Series AAA 1.38000</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0521</a:t>
                      </a: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Cargille</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809250899"/>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Refractive Index Oil</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1806</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Series AAA 1.42000</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0321</a:t>
                      </a: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Cargille</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1721152459"/>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Refractive Index Oil</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1809</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Series AAA 1.59000</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0920</a:t>
                      </a: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Cargille</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806221119"/>
                  </a:ext>
                </a:extLst>
              </a:tr>
              <a:tr h="274320">
                <a:tc>
                  <a:txBody>
                    <a:bodyPr/>
                    <a:lstStyle/>
                    <a:p>
                      <a:pPr algn="just">
                        <a:lnSpc>
                          <a:spcPct val="115000"/>
                        </a:lnSpc>
                      </a:pPr>
                      <a:endParaRPr lang="en-CA" sz="1200"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912135368"/>
                  </a:ext>
                </a:extLst>
              </a:tr>
              <a:tr h="274320">
                <a:tc>
                  <a:txBody>
                    <a:bodyPr/>
                    <a:lstStyle/>
                    <a:p>
                      <a:pPr algn="just">
                        <a:lnSpc>
                          <a:spcPct val="115000"/>
                        </a:lnSpc>
                      </a:pPr>
                      <a:r>
                        <a:rPr lang="en-CA" sz="1400" dirty="0">
                          <a:solidFill>
                            <a:schemeClr val="tx2">
                              <a:lumMod val="50000"/>
                            </a:schemeClr>
                          </a:solidFill>
                          <a:effectLst/>
                          <a:latin typeface="+mn-lt"/>
                          <a:ea typeface="Calibri" panose="020F0502020204030204" pitchFamily="34" charset="0"/>
                          <a:cs typeface="Helvetica" panose="020B0604020202020204" pitchFamily="34" charset="0"/>
                        </a:rPr>
                        <a:t>Analysis Software</a:t>
                      </a:r>
                    </a:p>
                  </a:txBody>
                  <a:tcPr marL="68580" marR="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CA" sz="1400" b="1" dirty="0">
                          <a:solidFill>
                            <a:schemeClr val="tx2">
                              <a:lumMod val="50000"/>
                            </a:schemeClr>
                          </a:solidFill>
                          <a:effectLst/>
                        </a:rPr>
                        <a:t>Attribute</a:t>
                      </a:r>
                      <a:r>
                        <a:rPr lang="en-CA" sz="1400" b="1" dirty="0">
                          <a:solidFill>
                            <a:schemeClr val="tx2">
                              <a:lumMod val="50000"/>
                            </a:schemeClr>
                          </a:solidFill>
                          <a:effectLst/>
                          <a:latin typeface="+mn-lt"/>
                          <a:ea typeface="Calibri" panose="020F0502020204030204" pitchFamily="34" charset="0"/>
                          <a:cs typeface="Helvetica" panose="020B0604020202020204" pitchFamily="34" charset="0"/>
                        </a:rPr>
                        <a:t> </a:t>
                      </a:r>
                    </a:p>
                  </a:txBody>
                  <a:tcPr marL="68580" marR="68580" marT="0" marB="0"/>
                </a:tc>
                <a:tc>
                  <a:txBody>
                    <a:bodyPr/>
                    <a:lstStyle/>
                    <a:p>
                      <a:pPr algn="ctr">
                        <a:lnSpc>
                          <a:spcPct val="115000"/>
                        </a:lnSpc>
                      </a:pPr>
                      <a:r>
                        <a:rPr lang="en-CA" sz="1400" b="1" dirty="0">
                          <a:solidFill>
                            <a:schemeClr val="tx2">
                              <a:lumMod val="50000"/>
                            </a:schemeClr>
                          </a:solidFill>
                          <a:effectLst/>
                          <a:latin typeface="+mn-lt"/>
                          <a:ea typeface="Calibri" panose="020F0502020204030204" pitchFamily="34" charset="0"/>
                          <a:cs typeface="Helvetica" panose="020B0604020202020204" pitchFamily="34" charset="0"/>
                        </a:rPr>
                        <a:t>Version</a:t>
                      </a:r>
                    </a:p>
                  </a:txBody>
                  <a:tcPr marL="68580" marR="68580" marT="0" marB="0"/>
                </a:tc>
                <a:tc>
                  <a:txBody>
                    <a:bodyPr/>
                    <a:lstStyle/>
                    <a:p>
                      <a:pPr algn="ctr">
                        <a:lnSpc>
                          <a:spcPct val="115000"/>
                        </a:lnSpc>
                      </a:pPr>
                      <a:endParaRPr lang="en-CA" sz="1400" b="1" dirty="0">
                        <a:solidFill>
                          <a:schemeClr val="tx2">
                            <a:lumMod val="50000"/>
                          </a:schemeClr>
                        </a:solidFill>
                        <a:effectLst/>
                        <a:latin typeface="+mn-lt"/>
                        <a:ea typeface="Calibri" panose="020F0502020204030204" pitchFamily="34" charset="0"/>
                        <a:cs typeface="Helvetica" panose="020B0604020202020204" pitchFamily="34" charset="0"/>
                      </a:endParaRPr>
                    </a:p>
                  </a:txBody>
                  <a:tcPr marL="68580" marR="68580" marT="0" marB="0"/>
                </a:tc>
                <a:tc>
                  <a:txBody>
                    <a:bodyPr/>
                    <a:lstStyle/>
                    <a:p>
                      <a:pPr algn="ctr">
                        <a:lnSpc>
                          <a:spcPct val="115000"/>
                        </a:lnSpc>
                      </a:pPr>
                      <a:r>
                        <a:rPr lang="en-CA" sz="1400" b="1" dirty="0">
                          <a:solidFill>
                            <a:schemeClr val="tx2">
                              <a:lumMod val="50000"/>
                            </a:schemeClr>
                          </a:solidFill>
                          <a:effectLst/>
                          <a:latin typeface="+mn-lt"/>
                          <a:ea typeface="Calibri" panose="020F0502020204030204" pitchFamily="34" charset="0"/>
                          <a:cs typeface="Helvetica" panose="020B0604020202020204" pitchFamily="34" charset="0"/>
                        </a:rPr>
                        <a:t>Company</a:t>
                      </a:r>
                    </a:p>
                  </a:txBody>
                  <a:tcPr marL="68580" marR="68580" marT="0" marB="0"/>
                </a:tc>
                <a:extLst>
                  <a:ext uri="{0D108BD9-81ED-4DB2-BD59-A6C34878D82A}">
                    <a16:rowId xmlns:a16="http://schemas.microsoft.com/office/drawing/2014/main" val="3186619392"/>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FCS Express 7</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Flow RUO</a:t>
                      </a:r>
                    </a:p>
                  </a:txBody>
                  <a:tcPr marL="0" marR="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7.10.0007</a:t>
                      </a:r>
                    </a:p>
                  </a:txBody>
                  <a:tcPr marL="0" marR="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0" marR="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DeNovo</a:t>
                      </a: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 Software</a:t>
                      </a:r>
                    </a:p>
                  </a:txBody>
                  <a:tcPr marL="0" marR="0" marT="0" marB="0" anchor="ctr"/>
                </a:tc>
                <a:extLst>
                  <a:ext uri="{0D108BD9-81ED-4DB2-BD59-A6C34878D82A}">
                    <a16:rowId xmlns:a16="http://schemas.microsoft.com/office/drawing/2014/main" val="1992067542"/>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Origin Pro 2022</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(64-bit) SR1</a:t>
                      </a:r>
                    </a:p>
                  </a:txBody>
                  <a:tcPr marL="0" marR="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9.9.0.225</a:t>
                      </a:r>
                    </a:p>
                  </a:txBody>
                  <a:tcPr marL="0" marR="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0" marR="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OriginLab</a:t>
                      </a: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 Corporation</a:t>
                      </a:r>
                    </a:p>
                  </a:txBody>
                  <a:tcPr marL="0" marR="0" marT="0" marB="0" anchor="ctr"/>
                </a:tc>
                <a:extLst>
                  <a:ext uri="{0D108BD9-81ED-4DB2-BD59-A6C34878D82A}">
                    <a16:rowId xmlns:a16="http://schemas.microsoft.com/office/drawing/2014/main" val="1675130302"/>
                  </a:ext>
                </a:extLst>
              </a:tr>
              <a:tr h="274320">
                <a:tc>
                  <a:txBody>
                    <a:bodyPr/>
                    <a:lstStyle/>
                    <a:p>
                      <a:pPr algn="just">
                        <a:lnSpc>
                          <a:spcPct val="115000"/>
                        </a:lnSpc>
                      </a:pPr>
                      <a:r>
                        <a:rPr lang="en-CA" sz="1200" dirty="0">
                          <a:solidFill>
                            <a:schemeClr val="tx2">
                              <a:lumMod val="50000"/>
                            </a:schemeClr>
                          </a:solidFill>
                          <a:effectLst/>
                          <a:latin typeface="+mn-lt"/>
                          <a:ea typeface="Calibri" panose="020F0502020204030204" pitchFamily="34" charset="0"/>
                          <a:cs typeface="Helvetica" panose="020B0604020202020204" pitchFamily="34" charset="0"/>
                        </a:rPr>
                        <a:t>GraphPad Prism</a:t>
                      </a:r>
                    </a:p>
                  </a:txBody>
                  <a:tcPr marL="68580" marR="6858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Prism 9 64bit</a:t>
                      </a:r>
                    </a:p>
                  </a:txBody>
                  <a:tcPr marL="0" marR="0" marT="0" marB="0" anchor="ctr"/>
                </a:tc>
                <a:tc>
                  <a:txBody>
                    <a:bodyPr/>
                    <a:lstStyle/>
                    <a:p>
                      <a:pPr algn="ctr">
                        <a:lnSpc>
                          <a:spcPct val="115000"/>
                        </a:lnSpc>
                      </a:pPr>
                      <a:r>
                        <a:rPr lang="en-CA" sz="1200" dirty="0">
                          <a:solidFill>
                            <a:schemeClr val="tx1">
                              <a:lumMod val="50000"/>
                            </a:schemeClr>
                          </a:solidFill>
                          <a:effectLst/>
                          <a:latin typeface="+mn-lt"/>
                          <a:ea typeface="Calibri" panose="020F0502020204030204" pitchFamily="34" charset="0"/>
                          <a:cs typeface="Helvetica" panose="020B0604020202020204" pitchFamily="34" charset="0"/>
                        </a:rPr>
                        <a:t>9.3.1.471</a:t>
                      </a:r>
                    </a:p>
                  </a:txBody>
                  <a:tcPr marL="0" marR="0" marT="0" marB="0" anchor="ctr"/>
                </a:tc>
                <a:tc>
                  <a:txBody>
                    <a:bodyPr/>
                    <a:lstStyle/>
                    <a:p>
                      <a:pPr algn="ctr">
                        <a:lnSpc>
                          <a:spcPct val="115000"/>
                        </a:lnSpc>
                      </a:pP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0" marR="0" marT="0" marB="0" anchor="ctr"/>
                </a:tc>
                <a:tc>
                  <a:txBody>
                    <a:bodyPr/>
                    <a:lstStyle/>
                    <a:p>
                      <a:pPr marL="0" marR="0" lvl="0" indent="0" algn="ctr" defTabSz="5120640" rtl="0" eaLnBrk="1" fontAlgn="auto" latinLnBrk="0" hangingPunct="1">
                        <a:lnSpc>
                          <a:spcPct val="115000"/>
                        </a:lnSpc>
                        <a:spcBef>
                          <a:spcPts val="0"/>
                        </a:spcBef>
                        <a:spcAft>
                          <a:spcPts val="0"/>
                        </a:spcAft>
                        <a:buClrTx/>
                        <a:buSzTx/>
                        <a:buFontTx/>
                        <a:buNone/>
                        <a:tabLst/>
                        <a:defRPr/>
                      </a:pPr>
                      <a:r>
                        <a:rPr lang="en-CA" sz="1200" dirty="0" err="1">
                          <a:solidFill>
                            <a:schemeClr val="tx1">
                              <a:lumMod val="50000"/>
                            </a:schemeClr>
                          </a:solidFill>
                          <a:effectLst/>
                          <a:latin typeface="+mn-lt"/>
                          <a:ea typeface="Calibri" panose="020F0502020204030204" pitchFamily="34" charset="0"/>
                          <a:cs typeface="Helvetica" panose="020B0604020202020204" pitchFamily="34" charset="0"/>
                        </a:rPr>
                        <a:t>Dotmatics</a:t>
                      </a:r>
                      <a:endParaRPr lang="en-CA" sz="1200" dirty="0">
                        <a:solidFill>
                          <a:schemeClr val="tx1">
                            <a:lumMod val="50000"/>
                          </a:schemeClr>
                        </a:solidFill>
                        <a:effectLst/>
                        <a:latin typeface="+mn-lt"/>
                        <a:ea typeface="Calibri" panose="020F0502020204030204" pitchFamily="34" charset="0"/>
                        <a:cs typeface="Helvetica" panose="020B0604020202020204" pitchFamily="34" charset="0"/>
                      </a:endParaRPr>
                    </a:p>
                  </a:txBody>
                  <a:tcPr marL="0" marR="0" marT="0" marB="0" anchor="ctr"/>
                </a:tc>
                <a:extLst>
                  <a:ext uri="{0D108BD9-81ED-4DB2-BD59-A6C34878D82A}">
                    <a16:rowId xmlns:a16="http://schemas.microsoft.com/office/drawing/2014/main" val="569190578"/>
                  </a:ext>
                </a:extLst>
              </a:tr>
            </a:tbl>
          </a:graphicData>
        </a:graphic>
      </p:graphicFrame>
    </p:spTree>
    <p:extLst>
      <p:ext uri="{BB962C8B-B14F-4D97-AF65-F5344CB8AC3E}">
        <p14:creationId xmlns:p14="http://schemas.microsoft.com/office/powerpoint/2010/main" val="1962222067"/>
      </p:ext>
    </p:extLst>
  </p:cSld>
  <p:clrMapOvr>
    <a:masterClrMapping/>
  </p:clrMapOvr>
  <mc:AlternateContent xmlns:mc="http://schemas.openxmlformats.org/markup-compatibility/2006" xmlns:p14="http://schemas.microsoft.com/office/powerpoint/2010/main">
    <mc:Choice Requires="p14">
      <p:transition spd="slow" p14:dur="2000" advTm="29875"/>
    </mc:Choice>
    <mc:Fallback xmlns="">
      <p:transition spd="slow" advTm="298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97C5-6C21-34C6-7B82-FA5305197F06}"/>
              </a:ext>
            </a:extLst>
          </p:cNvPr>
          <p:cNvSpPr>
            <a:spLocks noGrp="1"/>
          </p:cNvSpPr>
          <p:nvPr>
            <p:ph type="title"/>
          </p:nvPr>
        </p:nvSpPr>
        <p:spPr/>
        <p:txBody>
          <a:bodyPr/>
          <a:lstStyle/>
          <a:p>
            <a:r>
              <a:rPr lang="en-CA" dirty="0"/>
              <a:t>Section 3. </a:t>
            </a:r>
          </a:p>
        </p:txBody>
      </p:sp>
      <p:sp>
        <p:nvSpPr>
          <p:cNvPr id="4" name="TextBox 3">
            <a:extLst>
              <a:ext uri="{FF2B5EF4-FFF2-40B4-BE49-F238E27FC236}">
                <a16:creationId xmlns:a16="http://schemas.microsoft.com/office/drawing/2014/main" id="{AD288864-AEBC-CC4E-2583-E9E8C75DD0AD}"/>
              </a:ext>
            </a:extLst>
          </p:cNvPr>
          <p:cNvSpPr txBox="1"/>
          <p:nvPr/>
        </p:nvSpPr>
        <p:spPr>
          <a:xfrm>
            <a:off x="725382" y="792105"/>
            <a:ext cx="10411894" cy="5078313"/>
          </a:xfrm>
          <a:prstGeom prst="rect">
            <a:avLst/>
          </a:prstGeom>
          <a:noFill/>
        </p:spPr>
        <p:txBody>
          <a:bodyPr wrap="square" rtlCol="0">
            <a:spAutoFit/>
          </a:bodyPr>
          <a:lstStyle/>
          <a:p>
            <a:pPr algn="ctr"/>
            <a:r>
              <a:rPr lang="en-US" sz="3200" b="0" i="0" dirty="0">
                <a:solidFill>
                  <a:srgbClr val="323232"/>
                </a:solidFill>
                <a:effectLst/>
                <a:latin typeface="Helvetica" panose="020B0604020202020204" pitchFamily="34" charset="0"/>
              </a:rPr>
              <a:t>How well do common bead standards match with refractive index oil emulsions?</a:t>
            </a:r>
          </a:p>
          <a:p>
            <a:pPr marL="342900" indent="-342900">
              <a:buFont typeface="Arial" panose="020B0604020202020204" pitchFamily="34" charset="0"/>
              <a:buChar char="•"/>
            </a:pPr>
            <a:endParaRPr lang="en-US" sz="2000" dirty="0">
              <a:solidFill>
                <a:srgbClr val="323232"/>
              </a:solidFill>
              <a:latin typeface="Helvetica" panose="020B0604020202020204" pitchFamily="34" charset="0"/>
            </a:endParaRP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r>
              <a:rPr lang="en-US" sz="2000" b="0" i="0" dirty="0">
                <a:solidFill>
                  <a:srgbClr val="323232"/>
                </a:solidFill>
                <a:effectLst/>
                <a:latin typeface="Helvetica" panose="020B0604020202020204" pitchFamily="34" charset="0"/>
              </a:rPr>
              <a:t>NIST bead (70 -200nm) and silica bead standard mixtures (100-400nm) were analyzed first to define cytometer settings. </a:t>
            </a: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r>
              <a:rPr lang="en-US" sz="2000" dirty="0">
                <a:solidFill>
                  <a:srgbClr val="323232"/>
                </a:solidFill>
                <a:latin typeface="Helvetica" panose="020B0604020202020204" pitchFamily="34" charset="0"/>
              </a:rPr>
              <a:t>R</a:t>
            </a:r>
            <a:r>
              <a:rPr lang="en-US" sz="2000" b="0" i="0" dirty="0">
                <a:solidFill>
                  <a:srgbClr val="323232"/>
                </a:solidFill>
                <a:effectLst/>
                <a:latin typeface="Helvetica" panose="020B0604020202020204" pitchFamily="34" charset="0"/>
              </a:rPr>
              <a:t>efractive index (</a:t>
            </a:r>
            <a:r>
              <a:rPr lang="en-US" sz="2000" b="0" i="0" dirty="0" err="1">
                <a:solidFill>
                  <a:srgbClr val="323232"/>
                </a:solidFill>
                <a:effectLst/>
                <a:latin typeface="Helvetica" panose="020B0604020202020204" pitchFamily="34" charset="0"/>
              </a:rPr>
              <a:t>Cargille</a:t>
            </a:r>
            <a:r>
              <a:rPr lang="en-US" sz="2000" b="0" i="0" dirty="0">
                <a:solidFill>
                  <a:srgbClr val="323232"/>
                </a:solidFill>
                <a:effectLst/>
                <a:latin typeface="Helvetica" panose="020B0604020202020204" pitchFamily="34" charset="0"/>
              </a:rPr>
              <a:t>) oil emulsion standards (RI 1.38, 1.42, 1.59) were prepared to generate a continuum of particle sizes; each emulsion was analyzed separately. </a:t>
            </a: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r>
              <a:rPr lang="en-US" sz="2000" b="0" i="0" dirty="0">
                <a:solidFill>
                  <a:srgbClr val="323232"/>
                </a:solidFill>
                <a:effectLst/>
                <a:latin typeface="Helvetica" panose="020B0604020202020204" pitchFamily="34" charset="0"/>
              </a:rPr>
              <a:t>The multi-angle light scatter data from each RI standard was plotted to yield the distinct pattern of particle size influenced by refractive index. </a:t>
            </a:r>
          </a:p>
          <a:p>
            <a:pPr marL="342900" indent="-342900">
              <a:buFont typeface="Arial" panose="020B0604020202020204" pitchFamily="34" charset="0"/>
              <a:buChar char="•"/>
            </a:pPr>
            <a:endParaRPr lang="en-US" sz="2000" b="0" i="0" dirty="0">
              <a:solidFill>
                <a:srgbClr val="323232"/>
              </a:solidFill>
              <a:effectLst/>
              <a:latin typeface="Helvetica" panose="020B0604020202020204" pitchFamily="34" charset="0"/>
            </a:endParaRPr>
          </a:p>
          <a:p>
            <a:pPr marL="342900" indent="-342900">
              <a:buFont typeface="Arial" panose="020B0604020202020204" pitchFamily="34" charset="0"/>
              <a:buChar char="•"/>
            </a:pPr>
            <a:r>
              <a:rPr lang="en-US" sz="2000" dirty="0">
                <a:solidFill>
                  <a:srgbClr val="323232"/>
                </a:solidFill>
                <a:latin typeface="Helvetica" panose="020B0604020202020204" pitchFamily="34" charset="0"/>
              </a:rPr>
              <a:t>Data was abbreviated for some samples to show only ~10,000 events simply for clarity.</a:t>
            </a:r>
          </a:p>
          <a:p>
            <a:endParaRPr lang="en-US" sz="2000" dirty="0">
              <a:solidFill>
                <a:srgbClr val="323232"/>
              </a:solidFill>
              <a:latin typeface="Helvetica" panose="020B0604020202020204" pitchFamily="34" charset="0"/>
            </a:endParaRPr>
          </a:p>
        </p:txBody>
      </p:sp>
    </p:spTree>
    <p:extLst>
      <p:ext uri="{BB962C8B-B14F-4D97-AF65-F5344CB8AC3E}">
        <p14:creationId xmlns:p14="http://schemas.microsoft.com/office/powerpoint/2010/main" val="306959989"/>
      </p:ext>
    </p:extLst>
  </p:cSld>
  <p:clrMapOvr>
    <a:masterClrMapping/>
  </p:clrMapOvr>
  <mc:AlternateContent xmlns:mc="http://schemas.openxmlformats.org/markup-compatibility/2006" xmlns:p14="http://schemas.microsoft.com/office/powerpoint/2010/main">
    <mc:Choice Requires="p14">
      <p:transition spd="slow" p14:dur="2000" advTm="30162"/>
    </mc:Choice>
    <mc:Fallback xmlns="">
      <p:transition spd="slow" advTm="301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D201-E408-3A97-C48D-3D93C4F06785}"/>
              </a:ext>
            </a:extLst>
          </p:cNvPr>
          <p:cNvSpPr>
            <a:spLocks noGrp="1"/>
          </p:cNvSpPr>
          <p:nvPr>
            <p:ph type="title"/>
          </p:nvPr>
        </p:nvSpPr>
        <p:spPr>
          <a:xfrm>
            <a:off x="304799" y="200589"/>
            <a:ext cx="11582401" cy="400957"/>
          </a:xfrm>
        </p:spPr>
        <p:txBody>
          <a:bodyPr/>
          <a:lstStyle/>
          <a:p>
            <a:r>
              <a:rPr lang="en-US" sz="2000" dirty="0"/>
              <a:t>3.1 Common EV Bead Standards Overlay with Refractive Index Emulsion Oils</a:t>
            </a:r>
            <a:endParaRPr lang="en-CA" sz="2000" dirty="0"/>
          </a:p>
        </p:txBody>
      </p:sp>
      <p:pic>
        <p:nvPicPr>
          <p:cNvPr id="6" name="Picture 5">
            <a:extLst>
              <a:ext uri="{FF2B5EF4-FFF2-40B4-BE49-F238E27FC236}">
                <a16:creationId xmlns:a16="http://schemas.microsoft.com/office/drawing/2014/main" id="{EBF99864-9068-59B1-D1B0-17D25F6BE1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684" y="3316705"/>
            <a:ext cx="3355852" cy="2789732"/>
          </a:xfrm>
          <a:prstGeom prst="rect">
            <a:avLst/>
          </a:prstGeom>
        </p:spPr>
      </p:pic>
      <p:pic>
        <p:nvPicPr>
          <p:cNvPr id="7" name="Picture 6">
            <a:extLst>
              <a:ext uri="{FF2B5EF4-FFF2-40B4-BE49-F238E27FC236}">
                <a16:creationId xmlns:a16="http://schemas.microsoft.com/office/drawing/2014/main" id="{0D3452F9-6245-77A6-D239-9E51782B88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595" y="966807"/>
            <a:ext cx="2286000" cy="2286000"/>
          </a:xfrm>
          <a:prstGeom prst="rect">
            <a:avLst/>
          </a:prstGeom>
        </p:spPr>
      </p:pic>
      <p:pic>
        <p:nvPicPr>
          <p:cNvPr id="8" name="Picture 7">
            <a:extLst>
              <a:ext uri="{FF2B5EF4-FFF2-40B4-BE49-F238E27FC236}">
                <a16:creationId xmlns:a16="http://schemas.microsoft.com/office/drawing/2014/main" id="{DC36B31C-FA80-A640-6A24-C4CFBF2F82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117" y="966807"/>
            <a:ext cx="2286000" cy="2286000"/>
          </a:xfrm>
          <a:prstGeom prst="rect">
            <a:avLst/>
          </a:prstGeom>
        </p:spPr>
      </p:pic>
      <p:sp>
        <p:nvSpPr>
          <p:cNvPr id="9" name="TextBox 8">
            <a:extLst>
              <a:ext uri="{FF2B5EF4-FFF2-40B4-BE49-F238E27FC236}">
                <a16:creationId xmlns:a16="http://schemas.microsoft.com/office/drawing/2014/main" id="{DD5A6A20-7D25-901B-B053-51E9D9B92E1B}"/>
              </a:ext>
            </a:extLst>
          </p:cNvPr>
          <p:cNvSpPr txBox="1"/>
          <p:nvPr/>
        </p:nvSpPr>
        <p:spPr>
          <a:xfrm>
            <a:off x="4890639" y="6110862"/>
            <a:ext cx="2154757" cy="307777"/>
          </a:xfrm>
          <a:prstGeom prst="rect">
            <a:avLst/>
          </a:prstGeom>
          <a:solidFill>
            <a:schemeClr val="bg1"/>
          </a:solidFill>
        </p:spPr>
        <p:txBody>
          <a:bodyPr wrap="none" rtlCol="0">
            <a:spAutoFit/>
          </a:bodyPr>
          <a:lstStyle/>
          <a:p>
            <a:r>
              <a:rPr lang="en-CA" sz="1400" dirty="0">
                <a:solidFill>
                  <a:srgbClr val="E2C7D6"/>
                </a:solidFill>
                <a:sym typeface="Wingdings" panose="05000000000000000000" pitchFamily="2" charset="2"/>
              </a:rPr>
              <a:t></a:t>
            </a:r>
            <a:r>
              <a:rPr lang="en-CA" sz="1400" dirty="0"/>
              <a:t> </a:t>
            </a:r>
            <a:r>
              <a:rPr lang="en-CA" sz="1400" dirty="0" err="1"/>
              <a:t>Cargille</a:t>
            </a:r>
            <a:r>
              <a:rPr lang="en-CA" sz="1400" dirty="0"/>
              <a:t> R.I. Ref Oil 1.5900 </a:t>
            </a:r>
          </a:p>
        </p:txBody>
      </p:sp>
      <p:sp>
        <p:nvSpPr>
          <p:cNvPr id="10" name="TextBox 9">
            <a:extLst>
              <a:ext uri="{FF2B5EF4-FFF2-40B4-BE49-F238E27FC236}">
                <a16:creationId xmlns:a16="http://schemas.microsoft.com/office/drawing/2014/main" id="{740F228A-1B21-1FB6-56E3-32C13DF1210B}"/>
              </a:ext>
            </a:extLst>
          </p:cNvPr>
          <p:cNvSpPr txBox="1"/>
          <p:nvPr/>
        </p:nvSpPr>
        <p:spPr>
          <a:xfrm>
            <a:off x="4890639" y="6335594"/>
            <a:ext cx="2217915" cy="307777"/>
          </a:xfrm>
          <a:prstGeom prst="rect">
            <a:avLst/>
          </a:prstGeom>
          <a:solidFill>
            <a:schemeClr val="bg1"/>
          </a:solidFill>
        </p:spPr>
        <p:txBody>
          <a:bodyPr wrap="none" rtlCol="0">
            <a:spAutoFit/>
          </a:bodyPr>
          <a:lstStyle/>
          <a:p>
            <a:r>
              <a:rPr lang="en-CA" sz="1400" dirty="0">
                <a:solidFill>
                  <a:srgbClr val="D81F1D"/>
                </a:solidFill>
                <a:sym typeface="Wingdings" panose="05000000000000000000" pitchFamily="2" charset="2"/>
              </a:rPr>
              <a:t></a:t>
            </a:r>
            <a:r>
              <a:rPr lang="en-CA" sz="1400" dirty="0"/>
              <a:t> NIST Polystyrene Standards</a:t>
            </a:r>
          </a:p>
        </p:txBody>
      </p:sp>
      <p:sp>
        <p:nvSpPr>
          <p:cNvPr id="11" name="TextBox 10">
            <a:extLst>
              <a:ext uri="{FF2B5EF4-FFF2-40B4-BE49-F238E27FC236}">
                <a16:creationId xmlns:a16="http://schemas.microsoft.com/office/drawing/2014/main" id="{C13B69A2-FAF3-205A-36A7-3D504C4C05AA}"/>
              </a:ext>
            </a:extLst>
          </p:cNvPr>
          <p:cNvSpPr txBox="1"/>
          <p:nvPr/>
        </p:nvSpPr>
        <p:spPr>
          <a:xfrm>
            <a:off x="1038632" y="2179091"/>
            <a:ext cx="699230" cy="230832"/>
          </a:xfrm>
          <a:prstGeom prst="rect">
            <a:avLst/>
          </a:prstGeom>
          <a:noFill/>
        </p:spPr>
        <p:txBody>
          <a:bodyPr wrap="none" rtlCol="0">
            <a:spAutoFit/>
          </a:bodyPr>
          <a:lstStyle/>
          <a:p>
            <a:r>
              <a:rPr lang="en-CA" sz="900" b="1" dirty="0"/>
              <a:t>81</a:t>
            </a:r>
            <a:r>
              <a:rPr lang="en-CA" sz="900" b="1" dirty="0">
                <a:sym typeface="Symbol" panose="05050102010706020507" pitchFamily="18" charset="2"/>
              </a:rPr>
              <a:t>3nmPS</a:t>
            </a:r>
            <a:r>
              <a:rPr lang="en-CA" sz="900" b="1" dirty="0"/>
              <a:t> </a:t>
            </a:r>
          </a:p>
        </p:txBody>
      </p:sp>
      <p:sp>
        <p:nvSpPr>
          <p:cNvPr id="12" name="TextBox 11">
            <a:extLst>
              <a:ext uri="{FF2B5EF4-FFF2-40B4-BE49-F238E27FC236}">
                <a16:creationId xmlns:a16="http://schemas.microsoft.com/office/drawing/2014/main" id="{8B53DE55-CE70-D599-0CF4-4D1B9BA7D289}"/>
              </a:ext>
            </a:extLst>
          </p:cNvPr>
          <p:cNvSpPr txBox="1"/>
          <p:nvPr/>
        </p:nvSpPr>
        <p:spPr>
          <a:xfrm>
            <a:off x="1036494" y="1965856"/>
            <a:ext cx="752129" cy="230832"/>
          </a:xfrm>
          <a:prstGeom prst="rect">
            <a:avLst/>
          </a:prstGeom>
          <a:noFill/>
        </p:spPr>
        <p:txBody>
          <a:bodyPr wrap="none" rtlCol="0">
            <a:spAutoFit/>
          </a:bodyPr>
          <a:lstStyle/>
          <a:p>
            <a:r>
              <a:rPr lang="en-CA" sz="900" b="1" dirty="0"/>
              <a:t>100</a:t>
            </a:r>
            <a:r>
              <a:rPr lang="en-CA" sz="900" b="1" dirty="0">
                <a:sym typeface="Symbol" panose="05050102010706020507" pitchFamily="18" charset="2"/>
              </a:rPr>
              <a:t>4nmPS</a:t>
            </a:r>
            <a:r>
              <a:rPr lang="en-CA" sz="900" b="1" dirty="0"/>
              <a:t> </a:t>
            </a:r>
          </a:p>
        </p:txBody>
      </p:sp>
      <p:sp>
        <p:nvSpPr>
          <p:cNvPr id="13" name="TextBox 12">
            <a:extLst>
              <a:ext uri="{FF2B5EF4-FFF2-40B4-BE49-F238E27FC236}">
                <a16:creationId xmlns:a16="http://schemas.microsoft.com/office/drawing/2014/main" id="{591DB557-0E89-52E8-9F91-B2CA2ECF62E4}"/>
              </a:ext>
            </a:extLst>
          </p:cNvPr>
          <p:cNvSpPr txBox="1"/>
          <p:nvPr/>
        </p:nvSpPr>
        <p:spPr>
          <a:xfrm>
            <a:off x="1138016" y="1800716"/>
            <a:ext cx="752129" cy="230832"/>
          </a:xfrm>
          <a:prstGeom prst="rect">
            <a:avLst/>
          </a:prstGeom>
          <a:noFill/>
        </p:spPr>
        <p:txBody>
          <a:bodyPr wrap="none" rtlCol="0">
            <a:spAutoFit/>
          </a:bodyPr>
          <a:lstStyle/>
          <a:p>
            <a:r>
              <a:rPr lang="en-CA" sz="900" b="1" dirty="0"/>
              <a:t>122</a:t>
            </a:r>
            <a:r>
              <a:rPr lang="en-CA" sz="900" b="1" dirty="0">
                <a:sym typeface="Symbol" panose="05050102010706020507" pitchFamily="18" charset="2"/>
              </a:rPr>
              <a:t>3nmPS</a:t>
            </a:r>
            <a:r>
              <a:rPr lang="en-CA" sz="900" b="1" dirty="0"/>
              <a:t> </a:t>
            </a:r>
          </a:p>
        </p:txBody>
      </p:sp>
      <p:sp>
        <p:nvSpPr>
          <p:cNvPr id="14" name="TextBox 13">
            <a:extLst>
              <a:ext uri="{FF2B5EF4-FFF2-40B4-BE49-F238E27FC236}">
                <a16:creationId xmlns:a16="http://schemas.microsoft.com/office/drawing/2014/main" id="{04E54928-A04D-B414-84AB-D3CFFEE40337}"/>
              </a:ext>
            </a:extLst>
          </p:cNvPr>
          <p:cNvSpPr txBox="1"/>
          <p:nvPr/>
        </p:nvSpPr>
        <p:spPr>
          <a:xfrm>
            <a:off x="1239538" y="1643712"/>
            <a:ext cx="752129" cy="230832"/>
          </a:xfrm>
          <a:prstGeom prst="rect">
            <a:avLst/>
          </a:prstGeom>
          <a:noFill/>
        </p:spPr>
        <p:txBody>
          <a:bodyPr wrap="none" rtlCol="0">
            <a:spAutoFit/>
          </a:bodyPr>
          <a:lstStyle/>
          <a:p>
            <a:r>
              <a:rPr lang="en-CA" sz="900" b="1" dirty="0">
                <a:sym typeface="Symbol" panose="05050102010706020507" pitchFamily="18" charset="2"/>
              </a:rPr>
              <a:t>1525nmPS</a:t>
            </a:r>
            <a:r>
              <a:rPr lang="en-CA" sz="900" b="1" dirty="0"/>
              <a:t> </a:t>
            </a:r>
          </a:p>
        </p:txBody>
      </p:sp>
      <p:sp>
        <p:nvSpPr>
          <p:cNvPr id="15" name="TextBox 14">
            <a:extLst>
              <a:ext uri="{FF2B5EF4-FFF2-40B4-BE49-F238E27FC236}">
                <a16:creationId xmlns:a16="http://schemas.microsoft.com/office/drawing/2014/main" id="{D5A75DAB-0D1F-E1AE-387A-A16A85551E05}"/>
              </a:ext>
            </a:extLst>
          </p:cNvPr>
          <p:cNvSpPr txBox="1"/>
          <p:nvPr/>
        </p:nvSpPr>
        <p:spPr>
          <a:xfrm>
            <a:off x="1412558" y="1463267"/>
            <a:ext cx="752129" cy="230832"/>
          </a:xfrm>
          <a:prstGeom prst="rect">
            <a:avLst/>
          </a:prstGeom>
          <a:noFill/>
        </p:spPr>
        <p:txBody>
          <a:bodyPr wrap="none" rtlCol="0">
            <a:spAutoFit/>
          </a:bodyPr>
          <a:lstStyle/>
          <a:p>
            <a:r>
              <a:rPr lang="en-CA" sz="900" b="1" dirty="0"/>
              <a:t>203</a:t>
            </a:r>
            <a:r>
              <a:rPr lang="en-CA" sz="900" b="1" dirty="0">
                <a:sym typeface="Symbol" panose="05050102010706020507" pitchFamily="18" charset="2"/>
              </a:rPr>
              <a:t>4nmPS</a:t>
            </a:r>
            <a:r>
              <a:rPr lang="en-CA" sz="900" b="1" dirty="0"/>
              <a:t> </a:t>
            </a:r>
          </a:p>
        </p:txBody>
      </p:sp>
      <p:sp>
        <p:nvSpPr>
          <p:cNvPr id="16" name="TextBox 15">
            <a:extLst>
              <a:ext uri="{FF2B5EF4-FFF2-40B4-BE49-F238E27FC236}">
                <a16:creationId xmlns:a16="http://schemas.microsoft.com/office/drawing/2014/main" id="{D30D1964-5B5B-2D38-AE25-C29D4F54BA69}"/>
              </a:ext>
            </a:extLst>
          </p:cNvPr>
          <p:cNvSpPr txBox="1"/>
          <p:nvPr/>
        </p:nvSpPr>
        <p:spPr>
          <a:xfrm>
            <a:off x="1778486" y="1255292"/>
            <a:ext cx="752129" cy="230832"/>
          </a:xfrm>
          <a:prstGeom prst="rect">
            <a:avLst/>
          </a:prstGeom>
          <a:noFill/>
        </p:spPr>
        <p:txBody>
          <a:bodyPr wrap="none" rtlCol="0">
            <a:spAutoFit/>
          </a:bodyPr>
          <a:lstStyle/>
          <a:p>
            <a:r>
              <a:rPr lang="en-CA" sz="900" b="1" dirty="0"/>
              <a:t>400</a:t>
            </a:r>
            <a:r>
              <a:rPr lang="en-CA" sz="900" b="1" dirty="0">
                <a:sym typeface="Symbol" panose="05050102010706020507" pitchFamily="18" charset="2"/>
              </a:rPr>
              <a:t>9nmPS</a:t>
            </a:r>
            <a:r>
              <a:rPr lang="en-CA" sz="900" b="1" dirty="0"/>
              <a:t> </a:t>
            </a:r>
          </a:p>
        </p:txBody>
      </p:sp>
      <p:pic>
        <p:nvPicPr>
          <p:cNvPr id="5" name="Picture 4">
            <a:extLst>
              <a:ext uri="{FF2B5EF4-FFF2-40B4-BE49-F238E27FC236}">
                <a16:creationId xmlns:a16="http://schemas.microsoft.com/office/drawing/2014/main" id="{D27FF455-5D1B-6254-57BD-CD48E98EE746}"/>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90640" y="860074"/>
            <a:ext cx="7171765" cy="5486400"/>
          </a:xfrm>
          <a:prstGeom prst="rect">
            <a:avLst/>
          </a:prstGeom>
        </p:spPr>
      </p:pic>
      <p:sp>
        <p:nvSpPr>
          <p:cNvPr id="26" name="TextBox 25">
            <a:extLst>
              <a:ext uri="{FF2B5EF4-FFF2-40B4-BE49-F238E27FC236}">
                <a16:creationId xmlns:a16="http://schemas.microsoft.com/office/drawing/2014/main" id="{B1803092-D62D-45A1-D069-4FFCC2B86CEB}"/>
              </a:ext>
            </a:extLst>
          </p:cNvPr>
          <p:cNvSpPr txBox="1"/>
          <p:nvPr/>
        </p:nvSpPr>
        <p:spPr>
          <a:xfrm>
            <a:off x="776201" y="507103"/>
            <a:ext cx="10639596" cy="369332"/>
          </a:xfrm>
          <a:prstGeom prst="rect">
            <a:avLst/>
          </a:prstGeom>
          <a:noFill/>
        </p:spPr>
        <p:txBody>
          <a:bodyPr wrap="square">
            <a:spAutoFit/>
          </a:bodyPr>
          <a:lstStyle/>
          <a:p>
            <a:r>
              <a:rPr lang="en-US" sz="1800" b="0" i="0" dirty="0">
                <a:solidFill>
                  <a:srgbClr val="323232"/>
                </a:solidFill>
                <a:effectLst/>
                <a:latin typeface="Helvetica" panose="020B0604020202020204" pitchFamily="34" charset="0"/>
              </a:rPr>
              <a:t>NIST (polystyrene) bead data overlaid almost perfectly with the 1.59 RI standard emulsion data.</a:t>
            </a:r>
            <a:endParaRPr lang="en-CA" dirty="0"/>
          </a:p>
        </p:txBody>
      </p:sp>
    </p:spTree>
    <p:extLst>
      <p:ext uri="{BB962C8B-B14F-4D97-AF65-F5344CB8AC3E}">
        <p14:creationId xmlns:p14="http://schemas.microsoft.com/office/powerpoint/2010/main" val="475051560"/>
      </p:ext>
    </p:extLst>
  </p:cSld>
  <p:clrMapOvr>
    <a:masterClrMapping/>
  </p:clrMapOvr>
  <mc:AlternateContent xmlns:mc="http://schemas.openxmlformats.org/markup-compatibility/2006" xmlns:p14="http://schemas.microsoft.com/office/powerpoint/2010/main">
    <mc:Choice Requires="p14">
      <p:transition spd="slow" p14:dur="2000" advTm="28939"/>
    </mc:Choice>
    <mc:Fallback xmlns="">
      <p:transition spd="slow" advTm="289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D201-E408-3A97-C48D-3D93C4F06785}"/>
              </a:ext>
            </a:extLst>
          </p:cNvPr>
          <p:cNvSpPr>
            <a:spLocks noGrp="1"/>
          </p:cNvSpPr>
          <p:nvPr>
            <p:ph type="title"/>
          </p:nvPr>
        </p:nvSpPr>
        <p:spPr>
          <a:xfrm>
            <a:off x="304799" y="141175"/>
            <a:ext cx="11582401" cy="400957"/>
          </a:xfrm>
        </p:spPr>
        <p:txBody>
          <a:bodyPr/>
          <a:lstStyle/>
          <a:p>
            <a:r>
              <a:rPr lang="en-US" sz="2000" dirty="0"/>
              <a:t>3.2 Common EV Bead Standards Overlay with Refractive Index Emulsion Oils</a:t>
            </a:r>
            <a:endParaRPr lang="en-CA" sz="2000" dirty="0"/>
          </a:p>
        </p:txBody>
      </p:sp>
      <p:pic>
        <p:nvPicPr>
          <p:cNvPr id="18" name="Picture 17">
            <a:extLst>
              <a:ext uri="{FF2B5EF4-FFF2-40B4-BE49-F238E27FC236}">
                <a16:creationId xmlns:a16="http://schemas.microsoft.com/office/drawing/2014/main" id="{ADBB25C1-6630-E32E-986E-A62C579648D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0235" y="803196"/>
            <a:ext cx="7171765" cy="5486400"/>
          </a:xfrm>
          <a:prstGeom prst="rect">
            <a:avLst/>
          </a:prstGeom>
        </p:spPr>
      </p:pic>
      <p:pic>
        <p:nvPicPr>
          <p:cNvPr id="19" name="Picture 18">
            <a:extLst>
              <a:ext uri="{FF2B5EF4-FFF2-40B4-BE49-F238E27FC236}">
                <a16:creationId xmlns:a16="http://schemas.microsoft.com/office/drawing/2014/main" id="{69FE62C1-DD4D-D327-C2BE-B92D3623EA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8614" y="3225507"/>
            <a:ext cx="3820855" cy="3207617"/>
          </a:xfrm>
          <a:prstGeom prst="rect">
            <a:avLst/>
          </a:prstGeom>
        </p:spPr>
      </p:pic>
      <p:pic>
        <p:nvPicPr>
          <p:cNvPr id="20" name="Picture 19">
            <a:extLst>
              <a:ext uri="{FF2B5EF4-FFF2-40B4-BE49-F238E27FC236}">
                <a16:creationId xmlns:a16="http://schemas.microsoft.com/office/drawing/2014/main" id="{5870755A-8A5A-5A21-F5C5-CCFD1E2DD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341" y="803196"/>
            <a:ext cx="2286000" cy="2286000"/>
          </a:xfrm>
          <a:prstGeom prst="rect">
            <a:avLst/>
          </a:prstGeom>
        </p:spPr>
      </p:pic>
      <p:pic>
        <p:nvPicPr>
          <p:cNvPr id="21" name="Picture 20">
            <a:extLst>
              <a:ext uri="{FF2B5EF4-FFF2-40B4-BE49-F238E27FC236}">
                <a16:creationId xmlns:a16="http://schemas.microsoft.com/office/drawing/2014/main" id="{54434AF2-DB55-7030-45C5-6F6771E9F6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7341" y="803196"/>
            <a:ext cx="2286000" cy="2286000"/>
          </a:xfrm>
          <a:prstGeom prst="rect">
            <a:avLst/>
          </a:prstGeom>
        </p:spPr>
      </p:pic>
      <p:sp>
        <p:nvSpPr>
          <p:cNvPr id="22" name="TextBox 21">
            <a:extLst>
              <a:ext uri="{FF2B5EF4-FFF2-40B4-BE49-F238E27FC236}">
                <a16:creationId xmlns:a16="http://schemas.microsoft.com/office/drawing/2014/main" id="{D74C566A-F032-0337-F491-A813BBD4C10E}"/>
              </a:ext>
            </a:extLst>
          </p:cNvPr>
          <p:cNvSpPr txBox="1"/>
          <p:nvPr/>
        </p:nvSpPr>
        <p:spPr>
          <a:xfrm>
            <a:off x="5424983" y="6223830"/>
            <a:ext cx="2154757" cy="307777"/>
          </a:xfrm>
          <a:prstGeom prst="rect">
            <a:avLst/>
          </a:prstGeom>
          <a:solidFill>
            <a:schemeClr val="bg1"/>
          </a:solidFill>
        </p:spPr>
        <p:txBody>
          <a:bodyPr wrap="none" rtlCol="0">
            <a:spAutoFit/>
          </a:bodyPr>
          <a:lstStyle/>
          <a:p>
            <a:r>
              <a:rPr lang="en-CA" sz="1400" dirty="0">
                <a:solidFill>
                  <a:srgbClr val="ADB3D3"/>
                </a:solidFill>
                <a:sym typeface="Wingdings" panose="05000000000000000000" pitchFamily="2" charset="2"/>
              </a:rPr>
              <a:t></a:t>
            </a:r>
            <a:r>
              <a:rPr lang="en-CA" sz="1400" dirty="0"/>
              <a:t> </a:t>
            </a:r>
            <a:r>
              <a:rPr lang="en-CA" sz="1400" dirty="0" err="1"/>
              <a:t>Cargille</a:t>
            </a:r>
            <a:r>
              <a:rPr lang="en-CA" sz="1400" dirty="0"/>
              <a:t> R.I. Ref Oil 1.4200 </a:t>
            </a:r>
          </a:p>
        </p:txBody>
      </p:sp>
      <p:sp>
        <p:nvSpPr>
          <p:cNvPr id="23" name="TextBox 22">
            <a:extLst>
              <a:ext uri="{FF2B5EF4-FFF2-40B4-BE49-F238E27FC236}">
                <a16:creationId xmlns:a16="http://schemas.microsoft.com/office/drawing/2014/main" id="{A7113482-BB6D-BBA5-F08C-BBE077C4542F}"/>
              </a:ext>
            </a:extLst>
          </p:cNvPr>
          <p:cNvSpPr txBox="1"/>
          <p:nvPr/>
        </p:nvSpPr>
        <p:spPr>
          <a:xfrm>
            <a:off x="5424983" y="6455517"/>
            <a:ext cx="1423788" cy="307777"/>
          </a:xfrm>
          <a:prstGeom prst="rect">
            <a:avLst/>
          </a:prstGeom>
          <a:solidFill>
            <a:schemeClr val="bg1"/>
          </a:solidFill>
        </p:spPr>
        <p:txBody>
          <a:bodyPr wrap="none" rtlCol="0">
            <a:spAutoFit/>
          </a:bodyPr>
          <a:lstStyle/>
          <a:p>
            <a:r>
              <a:rPr lang="en-CA" sz="1400" dirty="0">
                <a:solidFill>
                  <a:srgbClr val="1E1EDA"/>
                </a:solidFill>
                <a:sym typeface="Wingdings" panose="05000000000000000000" pitchFamily="2" charset="2"/>
              </a:rPr>
              <a:t></a:t>
            </a:r>
            <a:r>
              <a:rPr lang="en-CA" sz="1400" dirty="0"/>
              <a:t> Silica Standards</a:t>
            </a:r>
          </a:p>
        </p:txBody>
      </p:sp>
      <p:sp>
        <p:nvSpPr>
          <p:cNvPr id="24" name="TextBox 23">
            <a:extLst>
              <a:ext uri="{FF2B5EF4-FFF2-40B4-BE49-F238E27FC236}">
                <a16:creationId xmlns:a16="http://schemas.microsoft.com/office/drawing/2014/main" id="{9475B464-C291-4C7C-1AE0-653A2AEEDE96}"/>
              </a:ext>
            </a:extLst>
          </p:cNvPr>
          <p:cNvSpPr txBox="1"/>
          <p:nvPr/>
        </p:nvSpPr>
        <p:spPr>
          <a:xfrm>
            <a:off x="1306263" y="1903708"/>
            <a:ext cx="881973" cy="230832"/>
          </a:xfrm>
          <a:prstGeom prst="rect">
            <a:avLst/>
          </a:prstGeom>
          <a:noFill/>
        </p:spPr>
        <p:txBody>
          <a:bodyPr wrap="none" rtlCol="0">
            <a:spAutoFit/>
          </a:bodyPr>
          <a:lstStyle/>
          <a:p>
            <a:r>
              <a:rPr lang="en-CA" sz="900" b="1" dirty="0"/>
              <a:t>119</a:t>
            </a:r>
            <a:r>
              <a:rPr lang="en-CA" sz="900" b="1" dirty="0">
                <a:sym typeface="Symbol" panose="05050102010706020507" pitchFamily="18" charset="2"/>
              </a:rPr>
              <a:t>nm± 6nmSi</a:t>
            </a:r>
            <a:r>
              <a:rPr lang="en-CA" sz="900" b="1" dirty="0"/>
              <a:t> </a:t>
            </a:r>
          </a:p>
        </p:txBody>
      </p:sp>
      <p:sp>
        <p:nvSpPr>
          <p:cNvPr id="25" name="TextBox 24">
            <a:extLst>
              <a:ext uri="{FF2B5EF4-FFF2-40B4-BE49-F238E27FC236}">
                <a16:creationId xmlns:a16="http://schemas.microsoft.com/office/drawing/2014/main" id="{200C5F03-F546-310F-734A-602CFC4AA91B}"/>
              </a:ext>
            </a:extLst>
          </p:cNvPr>
          <p:cNvSpPr txBox="1"/>
          <p:nvPr/>
        </p:nvSpPr>
        <p:spPr>
          <a:xfrm>
            <a:off x="1460478" y="1672876"/>
            <a:ext cx="934871" cy="230832"/>
          </a:xfrm>
          <a:prstGeom prst="rect">
            <a:avLst/>
          </a:prstGeom>
          <a:noFill/>
        </p:spPr>
        <p:txBody>
          <a:bodyPr wrap="none" rtlCol="0">
            <a:spAutoFit/>
          </a:bodyPr>
          <a:lstStyle/>
          <a:p>
            <a:r>
              <a:rPr lang="en-CA" sz="900" b="1" dirty="0">
                <a:sym typeface="Symbol" panose="05050102010706020507" pitchFamily="18" charset="2"/>
              </a:rPr>
              <a:t>194nm±16nm Si</a:t>
            </a:r>
            <a:r>
              <a:rPr lang="en-CA" sz="900" b="1" dirty="0"/>
              <a:t> </a:t>
            </a:r>
          </a:p>
        </p:txBody>
      </p:sp>
      <p:sp>
        <p:nvSpPr>
          <p:cNvPr id="26" name="TextBox 25">
            <a:extLst>
              <a:ext uri="{FF2B5EF4-FFF2-40B4-BE49-F238E27FC236}">
                <a16:creationId xmlns:a16="http://schemas.microsoft.com/office/drawing/2014/main" id="{46D7F273-F726-94D9-FAF9-FB9AE508FA13}"/>
              </a:ext>
            </a:extLst>
          </p:cNvPr>
          <p:cNvSpPr txBox="1"/>
          <p:nvPr/>
        </p:nvSpPr>
        <p:spPr>
          <a:xfrm>
            <a:off x="1927913" y="1315116"/>
            <a:ext cx="881973" cy="230832"/>
          </a:xfrm>
          <a:prstGeom prst="rect">
            <a:avLst/>
          </a:prstGeom>
          <a:noFill/>
        </p:spPr>
        <p:txBody>
          <a:bodyPr wrap="none" rtlCol="0">
            <a:spAutoFit/>
          </a:bodyPr>
          <a:lstStyle/>
          <a:p>
            <a:r>
              <a:rPr lang="en-CA" sz="900" b="1" dirty="0"/>
              <a:t>389</a:t>
            </a:r>
            <a:r>
              <a:rPr lang="en-CA" sz="900" b="1" dirty="0">
                <a:sym typeface="Symbol" panose="05050102010706020507" pitchFamily="18" charset="2"/>
              </a:rPr>
              <a:t>nm±4nm Si</a:t>
            </a:r>
            <a:r>
              <a:rPr lang="en-CA" sz="900" b="1" dirty="0"/>
              <a:t> </a:t>
            </a:r>
          </a:p>
        </p:txBody>
      </p:sp>
      <p:sp>
        <p:nvSpPr>
          <p:cNvPr id="27" name="TextBox 26">
            <a:extLst>
              <a:ext uri="{FF2B5EF4-FFF2-40B4-BE49-F238E27FC236}">
                <a16:creationId xmlns:a16="http://schemas.microsoft.com/office/drawing/2014/main" id="{61ABAA0D-04D4-B6DC-6AEF-0E2B4C139EE9}"/>
              </a:ext>
            </a:extLst>
          </p:cNvPr>
          <p:cNvSpPr txBox="1"/>
          <p:nvPr/>
        </p:nvSpPr>
        <p:spPr>
          <a:xfrm>
            <a:off x="1747249" y="1436288"/>
            <a:ext cx="881973" cy="230832"/>
          </a:xfrm>
          <a:prstGeom prst="rect">
            <a:avLst/>
          </a:prstGeom>
          <a:noFill/>
        </p:spPr>
        <p:txBody>
          <a:bodyPr wrap="none" rtlCol="0">
            <a:spAutoFit/>
          </a:bodyPr>
          <a:lstStyle/>
          <a:p>
            <a:r>
              <a:rPr lang="en-CA" sz="900" b="1" dirty="0"/>
              <a:t>300</a:t>
            </a:r>
            <a:r>
              <a:rPr lang="en-CA" sz="900" b="1" dirty="0">
                <a:sym typeface="Symbol" panose="05050102010706020507" pitchFamily="18" charset="2"/>
              </a:rPr>
              <a:t>nm±9nm Si</a:t>
            </a:r>
            <a:r>
              <a:rPr lang="en-CA" sz="900" b="1" dirty="0"/>
              <a:t> </a:t>
            </a:r>
          </a:p>
        </p:txBody>
      </p:sp>
      <p:sp>
        <p:nvSpPr>
          <p:cNvPr id="28" name="TextBox 27">
            <a:extLst>
              <a:ext uri="{FF2B5EF4-FFF2-40B4-BE49-F238E27FC236}">
                <a16:creationId xmlns:a16="http://schemas.microsoft.com/office/drawing/2014/main" id="{2BBD480E-1F79-BAD3-BA2D-589761C4AE1B}"/>
              </a:ext>
            </a:extLst>
          </p:cNvPr>
          <p:cNvSpPr txBox="1"/>
          <p:nvPr/>
        </p:nvSpPr>
        <p:spPr>
          <a:xfrm>
            <a:off x="1273780" y="502864"/>
            <a:ext cx="9417666" cy="369332"/>
          </a:xfrm>
          <a:prstGeom prst="rect">
            <a:avLst/>
          </a:prstGeom>
          <a:noFill/>
        </p:spPr>
        <p:txBody>
          <a:bodyPr wrap="square">
            <a:spAutoFit/>
          </a:bodyPr>
          <a:lstStyle/>
          <a:p>
            <a:r>
              <a:rPr lang="en-US" sz="1800" b="0" i="0" dirty="0">
                <a:solidFill>
                  <a:srgbClr val="323232"/>
                </a:solidFill>
                <a:effectLst/>
                <a:latin typeface="Helvetica" panose="020B0604020202020204" pitchFamily="34" charset="0"/>
              </a:rPr>
              <a:t>Silica bead standards followed the pattern of the 1.42 RI reference emulsions.</a:t>
            </a:r>
            <a:endParaRPr lang="en-CA" dirty="0"/>
          </a:p>
        </p:txBody>
      </p:sp>
    </p:spTree>
    <p:extLst>
      <p:ext uri="{BB962C8B-B14F-4D97-AF65-F5344CB8AC3E}">
        <p14:creationId xmlns:p14="http://schemas.microsoft.com/office/powerpoint/2010/main" val="4142301703"/>
      </p:ext>
    </p:extLst>
  </p:cSld>
  <p:clrMapOvr>
    <a:masterClrMapping/>
  </p:clrMapOvr>
  <mc:AlternateContent xmlns:mc="http://schemas.openxmlformats.org/markup-compatibility/2006" xmlns:p14="http://schemas.microsoft.com/office/powerpoint/2010/main">
    <mc:Choice Requires="p14">
      <p:transition spd="slow" p14:dur="2000" advTm="15382"/>
    </mc:Choice>
    <mc:Fallback xmlns="">
      <p:transition spd="slow" advTm="1538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D201-E408-3A97-C48D-3D93C4F06785}"/>
              </a:ext>
            </a:extLst>
          </p:cNvPr>
          <p:cNvSpPr>
            <a:spLocks noGrp="1"/>
          </p:cNvSpPr>
          <p:nvPr>
            <p:ph type="title"/>
          </p:nvPr>
        </p:nvSpPr>
        <p:spPr>
          <a:xfrm>
            <a:off x="303485" y="179312"/>
            <a:ext cx="11582401" cy="400957"/>
          </a:xfrm>
        </p:spPr>
        <p:txBody>
          <a:bodyPr/>
          <a:lstStyle/>
          <a:p>
            <a:r>
              <a:rPr lang="en-US" sz="2000" dirty="0"/>
              <a:t>3.3 Common EV Bead Standards Overlay with Refractive Index Emulsion Oils</a:t>
            </a:r>
            <a:endParaRPr lang="en-CA" sz="2000" dirty="0"/>
          </a:p>
        </p:txBody>
      </p:sp>
      <p:pic>
        <p:nvPicPr>
          <p:cNvPr id="4" name="Picture 3">
            <a:extLst>
              <a:ext uri="{FF2B5EF4-FFF2-40B4-BE49-F238E27FC236}">
                <a16:creationId xmlns:a16="http://schemas.microsoft.com/office/drawing/2014/main" id="{04A0B858-06A9-65DC-6DDD-3DE8872C77D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5044" y="568404"/>
            <a:ext cx="7171765" cy="5486400"/>
          </a:xfrm>
          <a:prstGeom prst="rect">
            <a:avLst/>
          </a:prstGeom>
        </p:spPr>
      </p:pic>
      <p:sp>
        <p:nvSpPr>
          <p:cNvPr id="17" name="TextBox 16">
            <a:extLst>
              <a:ext uri="{FF2B5EF4-FFF2-40B4-BE49-F238E27FC236}">
                <a16:creationId xmlns:a16="http://schemas.microsoft.com/office/drawing/2014/main" id="{E02960AA-83DD-586F-E142-63DBC6584270}"/>
              </a:ext>
            </a:extLst>
          </p:cNvPr>
          <p:cNvSpPr txBox="1"/>
          <p:nvPr/>
        </p:nvSpPr>
        <p:spPr>
          <a:xfrm>
            <a:off x="5780783" y="5714951"/>
            <a:ext cx="2154757" cy="307777"/>
          </a:xfrm>
          <a:prstGeom prst="rect">
            <a:avLst/>
          </a:prstGeom>
          <a:solidFill>
            <a:schemeClr val="bg1"/>
          </a:solidFill>
        </p:spPr>
        <p:txBody>
          <a:bodyPr wrap="none" rtlCol="0">
            <a:spAutoFit/>
          </a:bodyPr>
          <a:lstStyle/>
          <a:p>
            <a:r>
              <a:rPr lang="en-CA" sz="1400" dirty="0">
                <a:solidFill>
                  <a:srgbClr val="A7D1A7"/>
                </a:solidFill>
                <a:sym typeface="Wingdings" panose="05000000000000000000" pitchFamily="2" charset="2"/>
              </a:rPr>
              <a:t></a:t>
            </a:r>
            <a:r>
              <a:rPr lang="en-CA" sz="1400" dirty="0"/>
              <a:t> </a:t>
            </a:r>
            <a:r>
              <a:rPr lang="en-CA" sz="1400" dirty="0" err="1"/>
              <a:t>Cargille</a:t>
            </a:r>
            <a:r>
              <a:rPr lang="en-CA" sz="1400" dirty="0"/>
              <a:t> R.I. Ref Oil 1.3800 </a:t>
            </a:r>
          </a:p>
        </p:txBody>
      </p:sp>
      <p:sp>
        <p:nvSpPr>
          <p:cNvPr id="24" name="TextBox 23">
            <a:extLst>
              <a:ext uri="{FF2B5EF4-FFF2-40B4-BE49-F238E27FC236}">
                <a16:creationId xmlns:a16="http://schemas.microsoft.com/office/drawing/2014/main" id="{5BD1320D-BBD8-1C4B-6D22-D42A005945CD}"/>
              </a:ext>
            </a:extLst>
          </p:cNvPr>
          <p:cNvSpPr txBox="1"/>
          <p:nvPr/>
        </p:nvSpPr>
        <p:spPr>
          <a:xfrm>
            <a:off x="5786122" y="6008211"/>
            <a:ext cx="1385187" cy="307777"/>
          </a:xfrm>
          <a:prstGeom prst="rect">
            <a:avLst/>
          </a:prstGeom>
          <a:solidFill>
            <a:schemeClr val="bg1"/>
          </a:solidFill>
        </p:spPr>
        <p:txBody>
          <a:bodyPr wrap="none" rtlCol="0">
            <a:spAutoFit/>
          </a:bodyPr>
          <a:lstStyle/>
          <a:p>
            <a:r>
              <a:rPr lang="en-CA" sz="1400" dirty="0">
                <a:solidFill>
                  <a:srgbClr val="924DA4"/>
                </a:solidFill>
                <a:sym typeface="Wingdings" panose="05000000000000000000" pitchFamily="2" charset="2"/>
              </a:rPr>
              <a:t></a:t>
            </a:r>
            <a:r>
              <a:rPr lang="en-CA" sz="1400" dirty="0"/>
              <a:t> Verity Vero-01A</a:t>
            </a:r>
          </a:p>
        </p:txBody>
      </p:sp>
      <p:sp>
        <p:nvSpPr>
          <p:cNvPr id="25" name="TextBox 24">
            <a:extLst>
              <a:ext uri="{FF2B5EF4-FFF2-40B4-BE49-F238E27FC236}">
                <a16:creationId xmlns:a16="http://schemas.microsoft.com/office/drawing/2014/main" id="{70EBD97C-73F0-ABDA-AD3C-55A4975EF10A}"/>
              </a:ext>
            </a:extLst>
          </p:cNvPr>
          <p:cNvSpPr txBox="1"/>
          <p:nvPr/>
        </p:nvSpPr>
        <p:spPr>
          <a:xfrm>
            <a:off x="5786122" y="6289596"/>
            <a:ext cx="1385187" cy="307777"/>
          </a:xfrm>
          <a:prstGeom prst="rect">
            <a:avLst/>
          </a:prstGeom>
          <a:solidFill>
            <a:schemeClr val="bg1"/>
          </a:solidFill>
        </p:spPr>
        <p:txBody>
          <a:bodyPr wrap="none" rtlCol="0">
            <a:spAutoFit/>
          </a:bodyPr>
          <a:lstStyle/>
          <a:p>
            <a:r>
              <a:rPr lang="en-CA" sz="1400" dirty="0">
                <a:solidFill>
                  <a:srgbClr val="C2444C"/>
                </a:solidFill>
                <a:sym typeface="Wingdings" panose="05000000000000000000" pitchFamily="2" charset="2"/>
              </a:rPr>
              <a:t></a:t>
            </a:r>
            <a:r>
              <a:rPr lang="en-CA" sz="1400" dirty="0"/>
              <a:t> Verity Vero-01B</a:t>
            </a:r>
          </a:p>
        </p:txBody>
      </p:sp>
      <p:pic>
        <p:nvPicPr>
          <p:cNvPr id="26" name="Picture 25">
            <a:extLst>
              <a:ext uri="{FF2B5EF4-FFF2-40B4-BE49-F238E27FC236}">
                <a16:creationId xmlns:a16="http://schemas.microsoft.com/office/drawing/2014/main" id="{979B620C-C2C5-A67D-95C9-D453F8F2D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510" y="3340645"/>
            <a:ext cx="2749898" cy="2286000"/>
          </a:xfrm>
          <a:prstGeom prst="rect">
            <a:avLst/>
          </a:prstGeom>
        </p:spPr>
      </p:pic>
      <p:pic>
        <p:nvPicPr>
          <p:cNvPr id="27" name="Picture 26">
            <a:extLst>
              <a:ext uri="{FF2B5EF4-FFF2-40B4-BE49-F238E27FC236}">
                <a16:creationId xmlns:a16="http://schemas.microsoft.com/office/drawing/2014/main" id="{7A55C280-699E-B788-E19F-D0E303C97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510" y="3340645"/>
            <a:ext cx="2286000" cy="2286000"/>
          </a:xfrm>
          <a:prstGeom prst="rect">
            <a:avLst/>
          </a:prstGeom>
        </p:spPr>
      </p:pic>
      <p:pic>
        <p:nvPicPr>
          <p:cNvPr id="28" name="Picture 27">
            <a:extLst>
              <a:ext uri="{FF2B5EF4-FFF2-40B4-BE49-F238E27FC236}">
                <a16:creationId xmlns:a16="http://schemas.microsoft.com/office/drawing/2014/main" id="{9139CF8C-FB78-E55E-70D4-FF75B11ED4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85" y="898143"/>
            <a:ext cx="2286000" cy="2286000"/>
          </a:xfrm>
          <a:prstGeom prst="rect">
            <a:avLst/>
          </a:prstGeom>
        </p:spPr>
      </p:pic>
      <p:pic>
        <p:nvPicPr>
          <p:cNvPr id="29" name="Picture 28">
            <a:extLst>
              <a:ext uri="{FF2B5EF4-FFF2-40B4-BE49-F238E27FC236}">
                <a16:creationId xmlns:a16="http://schemas.microsoft.com/office/drawing/2014/main" id="{226D0E31-BDBC-2A23-6C75-CD6BFA6411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9485" y="889103"/>
            <a:ext cx="2286000" cy="2286000"/>
          </a:xfrm>
          <a:prstGeom prst="rect">
            <a:avLst/>
          </a:prstGeom>
        </p:spPr>
      </p:pic>
      <p:sp>
        <p:nvSpPr>
          <p:cNvPr id="30" name="TextBox 29">
            <a:extLst>
              <a:ext uri="{FF2B5EF4-FFF2-40B4-BE49-F238E27FC236}">
                <a16:creationId xmlns:a16="http://schemas.microsoft.com/office/drawing/2014/main" id="{A85102FD-F4F0-EF92-96EC-84FDF06A3854}"/>
              </a:ext>
            </a:extLst>
          </p:cNvPr>
          <p:cNvSpPr txBox="1"/>
          <p:nvPr/>
        </p:nvSpPr>
        <p:spPr>
          <a:xfrm>
            <a:off x="1249501" y="1967549"/>
            <a:ext cx="1218603" cy="230832"/>
          </a:xfrm>
          <a:prstGeom prst="rect">
            <a:avLst/>
          </a:prstGeom>
          <a:noFill/>
        </p:spPr>
        <p:txBody>
          <a:bodyPr wrap="none" rtlCol="0">
            <a:spAutoFit/>
          </a:bodyPr>
          <a:lstStyle/>
          <a:p>
            <a:r>
              <a:rPr lang="en-CA" sz="900" b="1" dirty="0"/>
              <a:t>189</a:t>
            </a:r>
            <a:r>
              <a:rPr lang="en-CA" sz="900" b="1" dirty="0">
                <a:sym typeface="Symbol" panose="05050102010706020507" pitchFamily="18" charset="2"/>
              </a:rPr>
              <a:t>nm±2nm </a:t>
            </a:r>
            <a:r>
              <a:rPr lang="en-CA" sz="900" b="1" dirty="0" err="1">
                <a:sym typeface="Symbol" panose="05050102010706020507" pitchFamily="18" charset="2"/>
              </a:rPr>
              <a:t>OrganoSi</a:t>
            </a:r>
            <a:r>
              <a:rPr lang="en-CA" sz="900" b="1" dirty="0"/>
              <a:t> </a:t>
            </a:r>
          </a:p>
        </p:txBody>
      </p:sp>
      <p:sp>
        <p:nvSpPr>
          <p:cNvPr id="31" name="TextBox 30">
            <a:extLst>
              <a:ext uri="{FF2B5EF4-FFF2-40B4-BE49-F238E27FC236}">
                <a16:creationId xmlns:a16="http://schemas.microsoft.com/office/drawing/2014/main" id="{8F008C83-8C1D-B3F0-E9C5-7E013BF23F23}"/>
              </a:ext>
            </a:extLst>
          </p:cNvPr>
          <p:cNvSpPr txBox="1"/>
          <p:nvPr/>
        </p:nvSpPr>
        <p:spPr>
          <a:xfrm>
            <a:off x="3603983" y="1879682"/>
            <a:ext cx="1271502" cy="230832"/>
          </a:xfrm>
          <a:prstGeom prst="rect">
            <a:avLst/>
          </a:prstGeom>
          <a:noFill/>
        </p:spPr>
        <p:txBody>
          <a:bodyPr wrap="none" rtlCol="0">
            <a:spAutoFit/>
          </a:bodyPr>
          <a:lstStyle/>
          <a:p>
            <a:r>
              <a:rPr lang="en-CA" sz="900" b="1" dirty="0"/>
              <a:t>374</a:t>
            </a:r>
            <a:r>
              <a:rPr lang="en-CA" sz="900" b="1" dirty="0">
                <a:sym typeface="Symbol" panose="05050102010706020507" pitchFamily="18" charset="2"/>
              </a:rPr>
              <a:t>nm±10nm </a:t>
            </a:r>
            <a:r>
              <a:rPr lang="en-CA" sz="900" b="1" dirty="0" err="1">
                <a:sym typeface="Symbol" panose="05050102010706020507" pitchFamily="18" charset="2"/>
              </a:rPr>
              <a:t>OrganoSi</a:t>
            </a:r>
            <a:r>
              <a:rPr lang="en-CA" sz="900" b="1" dirty="0"/>
              <a:t> </a:t>
            </a:r>
          </a:p>
        </p:txBody>
      </p:sp>
      <p:sp>
        <p:nvSpPr>
          <p:cNvPr id="32" name="TextBox 31">
            <a:extLst>
              <a:ext uri="{FF2B5EF4-FFF2-40B4-BE49-F238E27FC236}">
                <a16:creationId xmlns:a16="http://schemas.microsoft.com/office/drawing/2014/main" id="{A46CC499-3C0F-0CD4-C3E5-CE8350A3C91D}"/>
              </a:ext>
            </a:extLst>
          </p:cNvPr>
          <p:cNvSpPr txBox="1"/>
          <p:nvPr/>
        </p:nvSpPr>
        <p:spPr>
          <a:xfrm>
            <a:off x="4239734" y="1199747"/>
            <a:ext cx="997389" cy="230832"/>
          </a:xfrm>
          <a:prstGeom prst="rect">
            <a:avLst/>
          </a:prstGeom>
          <a:noFill/>
        </p:spPr>
        <p:txBody>
          <a:bodyPr wrap="none" rtlCol="0">
            <a:spAutoFit/>
          </a:bodyPr>
          <a:lstStyle/>
          <a:p>
            <a:r>
              <a:rPr lang="en-CA" sz="900" b="1" dirty="0"/>
              <a:t>380</a:t>
            </a:r>
            <a:r>
              <a:rPr lang="en-CA" sz="900" b="1" dirty="0">
                <a:sym typeface="Symbol" panose="05050102010706020507" pitchFamily="18" charset="2"/>
              </a:rPr>
              <a:t>nm PS Marker</a:t>
            </a:r>
            <a:r>
              <a:rPr lang="en-CA" sz="900" b="1" dirty="0"/>
              <a:t> </a:t>
            </a:r>
          </a:p>
        </p:txBody>
      </p:sp>
      <p:sp>
        <p:nvSpPr>
          <p:cNvPr id="33" name="TextBox 32">
            <a:extLst>
              <a:ext uri="{FF2B5EF4-FFF2-40B4-BE49-F238E27FC236}">
                <a16:creationId xmlns:a16="http://schemas.microsoft.com/office/drawing/2014/main" id="{1F96A6D4-035E-24F0-A560-7351F3FFEF8A}"/>
              </a:ext>
            </a:extLst>
          </p:cNvPr>
          <p:cNvSpPr txBox="1"/>
          <p:nvPr/>
        </p:nvSpPr>
        <p:spPr>
          <a:xfrm>
            <a:off x="861413" y="1194383"/>
            <a:ext cx="997389" cy="230832"/>
          </a:xfrm>
          <a:prstGeom prst="rect">
            <a:avLst/>
          </a:prstGeom>
          <a:noFill/>
        </p:spPr>
        <p:txBody>
          <a:bodyPr wrap="none" rtlCol="0">
            <a:spAutoFit/>
          </a:bodyPr>
          <a:lstStyle/>
          <a:p>
            <a:r>
              <a:rPr lang="en-CA" sz="900" b="1" dirty="0"/>
              <a:t>380</a:t>
            </a:r>
            <a:r>
              <a:rPr lang="en-CA" sz="900" b="1" dirty="0">
                <a:sym typeface="Symbol" panose="05050102010706020507" pitchFamily="18" charset="2"/>
              </a:rPr>
              <a:t>nm PS Marker</a:t>
            </a:r>
            <a:r>
              <a:rPr lang="en-CA" sz="900" b="1" dirty="0"/>
              <a:t> </a:t>
            </a:r>
          </a:p>
        </p:txBody>
      </p:sp>
      <p:sp>
        <p:nvSpPr>
          <p:cNvPr id="34" name="TextBox 33">
            <a:extLst>
              <a:ext uri="{FF2B5EF4-FFF2-40B4-BE49-F238E27FC236}">
                <a16:creationId xmlns:a16="http://schemas.microsoft.com/office/drawing/2014/main" id="{4AEBCAF2-471E-F932-0D79-88354DA1AFA1}"/>
              </a:ext>
            </a:extLst>
          </p:cNvPr>
          <p:cNvSpPr txBox="1"/>
          <p:nvPr/>
        </p:nvSpPr>
        <p:spPr>
          <a:xfrm>
            <a:off x="1360107" y="515251"/>
            <a:ext cx="9273523" cy="369332"/>
          </a:xfrm>
          <a:prstGeom prst="rect">
            <a:avLst/>
          </a:prstGeom>
          <a:noFill/>
        </p:spPr>
        <p:txBody>
          <a:bodyPr wrap="square">
            <a:spAutoFit/>
          </a:bodyPr>
          <a:lstStyle/>
          <a:p>
            <a:r>
              <a:rPr lang="en-US" sz="1800" b="0" i="0" dirty="0">
                <a:solidFill>
                  <a:srgbClr val="323232"/>
                </a:solidFill>
                <a:effectLst/>
                <a:latin typeface="Helvetica" panose="020B0604020202020204" pitchFamily="34" charset="0"/>
              </a:rPr>
              <a:t>Verity beads (</a:t>
            </a:r>
            <a:r>
              <a:rPr lang="en-US" sz="1800" b="0" i="0" dirty="0" err="1">
                <a:solidFill>
                  <a:srgbClr val="323232"/>
                </a:solidFill>
                <a:effectLst/>
                <a:latin typeface="Helvetica" panose="020B0604020202020204" pitchFamily="34" charset="0"/>
              </a:rPr>
              <a:t>Exometry</a:t>
            </a:r>
            <a:r>
              <a:rPr lang="en-US" sz="1800" b="0" i="0" dirty="0">
                <a:solidFill>
                  <a:srgbClr val="323232"/>
                </a:solidFill>
                <a:effectLst/>
                <a:latin typeface="Helvetica" panose="020B0604020202020204" pitchFamily="34" charset="0"/>
              </a:rPr>
              <a:t>) overlaid near the 1.38 RI reference emulsions.</a:t>
            </a:r>
            <a:endParaRPr lang="en-CA" dirty="0"/>
          </a:p>
        </p:txBody>
      </p:sp>
    </p:spTree>
    <p:extLst>
      <p:ext uri="{BB962C8B-B14F-4D97-AF65-F5344CB8AC3E}">
        <p14:creationId xmlns:p14="http://schemas.microsoft.com/office/powerpoint/2010/main" val="3217274993"/>
      </p:ext>
    </p:extLst>
  </p:cSld>
  <p:clrMapOvr>
    <a:masterClrMapping/>
  </p:clrMapOvr>
  <mc:AlternateContent xmlns:mc="http://schemas.openxmlformats.org/markup-compatibility/2006" xmlns:p14="http://schemas.microsoft.com/office/powerpoint/2010/main">
    <mc:Choice Requires="p14">
      <p:transition spd="slow" p14:dur="2000" advTm="22177"/>
    </mc:Choice>
    <mc:Fallback xmlns="">
      <p:transition spd="slow" advTm="22177"/>
    </mc:Fallback>
  </mc:AlternateContent>
</p:sld>
</file>

<file path=ppt/theme/theme1.xml><?xml version="1.0" encoding="utf-8"?>
<a:theme xmlns:a="http://schemas.openxmlformats.org/drawingml/2006/main" name="Office Theme">
  <a:themeElements>
    <a:clrScheme name="Nanostics">
      <a:dk1>
        <a:srgbClr val="737476"/>
      </a:dk1>
      <a:lt1>
        <a:srgbClr val="FFFFFF"/>
      </a:lt1>
      <a:dk2>
        <a:srgbClr val="53585F"/>
      </a:dk2>
      <a:lt2>
        <a:srgbClr val="DCDEE0"/>
      </a:lt2>
      <a:accent1>
        <a:srgbClr val="0E80C3"/>
      </a:accent1>
      <a:accent2>
        <a:srgbClr val="BCBEC0"/>
      </a:accent2>
      <a:accent3>
        <a:srgbClr val="FDB913"/>
      </a:accent3>
      <a:accent4>
        <a:srgbClr val="F7931D"/>
      </a:accent4>
      <a:accent5>
        <a:srgbClr val="F37020"/>
      </a:accent5>
      <a:accent6>
        <a:srgbClr val="EF4123"/>
      </a:accent6>
      <a:hlink>
        <a:srgbClr val="0E80C3"/>
      </a:hlink>
      <a:folHlink>
        <a:srgbClr val="BCBEC0"/>
      </a:folHlink>
    </a:clrScheme>
    <a:fontScheme name="Custom 6">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23CEHAA2X2SM-2102554853-405399</_dlc_DocId>
    <_dlc_DocIdUrl xmlns="d62b6ecb-acff-4b24-a527-ff2b271ebe71">
      <Url>https://slidegenius365.sharepoint.com/_layouts/15/DocIdRedir.aspx?ID=23CEHAA2X2SM-2102554853-405399</Url>
      <Description>23CEHAA2X2SM-2102554853-405399</Description>
    </_dlc_DocIdUrl>
    <_Flow_SignoffStatus xmlns="06fa9243-f6f6-4c83-8c18-4e880acd4f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9" ma:contentTypeDescription="Create a new document." ma:contentTypeScope="" ma:versionID="1baa54cbbff3fa94e2a79b34b6679edf">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e45992b2418e772f1b07cab54b5d7ff1"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ADD4A1F-2AFD-42A8-A959-40AF59A2239D}">
  <ds:schemaRefs>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d62b6ecb-acff-4b24-a527-ff2b271ebe71"/>
    <ds:schemaRef ds:uri="http://purl.org/dc/elements/1.1/"/>
    <ds:schemaRef ds:uri="06fa9243-f6f6-4c83-8c18-4e880acd4ff6"/>
    <ds:schemaRef ds:uri="http://www.w3.org/XML/1998/namespace"/>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B57F95F1-3B63-4675-90A7-A1B488766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00C0B85-8971-473E-A60C-A1BA9ECB928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42805</TotalTime>
  <Words>2448</Words>
  <Application>Microsoft Office PowerPoint</Application>
  <PresentationFormat>Widescreen</PresentationFormat>
  <Paragraphs>492</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Helvetica</vt:lpstr>
      <vt:lpstr>Calibri</vt:lpstr>
      <vt:lpstr>Symbol</vt:lpstr>
      <vt:lpstr>Arial Narrow</vt:lpstr>
      <vt:lpstr>Office Theme</vt:lpstr>
      <vt:lpstr>Small particle flow cytometry using 3 light scatter detectors enhances EV analysis   Presentation and Supplementary Data  for CYTO2022</vt:lpstr>
      <vt:lpstr>1. Introduction</vt:lpstr>
      <vt:lpstr>2. Methods</vt:lpstr>
      <vt:lpstr>2. Methods: Instrument Set Up</vt:lpstr>
      <vt:lpstr>2. Materials</vt:lpstr>
      <vt:lpstr>Section 3. </vt:lpstr>
      <vt:lpstr>3.1 Common EV Bead Standards Overlay with Refractive Index Emulsion Oils</vt:lpstr>
      <vt:lpstr>3.2 Common EV Bead Standards Overlay with Refractive Index Emulsion Oils</vt:lpstr>
      <vt:lpstr>3.3 Common EV Bead Standards Overlay with Refractive Index Emulsion Oils</vt:lpstr>
      <vt:lpstr>3.4 Common EV Bead Standards Overlay with Refractive Index Emulsion Oils</vt:lpstr>
      <vt:lpstr>Section 4. </vt:lpstr>
      <vt:lpstr>Section 4. </vt:lpstr>
      <vt:lpstr>4.1 Common EV Sample Matrices Show Clear Patterns of Overlay &amp; Separation with Refractive Index Emulsion Oils</vt:lpstr>
      <vt:lpstr>4.2 Common EV Sample Matrices Show Clear Patterns of Overlay &amp; Separation with Refractive Index Emulsion Oils</vt:lpstr>
      <vt:lpstr>4.3 Common EV Sample Matrices Show Clear Patterns of Overlay &amp; Separation with Refractive Index Emulsion Oils</vt:lpstr>
      <vt:lpstr>4.4 Common EV Sample Matrices Show Clear Patterns of Overlay &amp; Separation with Refractive Index Emulsion Oils</vt:lpstr>
      <vt:lpstr>Section 5. </vt:lpstr>
      <vt:lpstr>5.1 Biological Controls and Standards Show Clear Patterns of Overlay &amp; Separation with Refractive Index Emulsion Oils</vt:lpstr>
      <vt:lpstr>5.2 Biological Controls and Standards Show Clear Patterns of Overlay &amp; Separation with Refractive Index Emulsion Oils</vt:lpstr>
      <vt:lpstr>5.3 Biological Controls and Standards Show Clear Patterns of Overlay &amp; Separation with Refractive Index Emulsion Oils</vt:lpstr>
      <vt:lpstr>5.4 Biological Controls and Standards Show Clear Patterns of Overlay &amp; Separation with Refractive Index Emulsion Oils</vt:lpstr>
      <vt:lpstr>Section 6. Conclusions </vt:lpstr>
      <vt:lpstr>Section 6. Additional Data Overlays: Plasma</vt:lpstr>
      <vt:lpstr>Section 6. Additional Data Overlays:  Syncytiotrophoblast Extracellular Vesicles (STBEVs)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PB</cp:lastModifiedBy>
  <cp:revision>895</cp:revision>
  <dcterms:created xsi:type="dcterms:W3CDTF">2016-04-18T22:13:42Z</dcterms:created>
  <dcterms:modified xsi:type="dcterms:W3CDTF">2022-06-04T19:51:34Z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c546acf0-1678-4d1f-a98b-905e7f227089</vt:lpwstr>
  </property>
  <property fmtid="{D5CDD505-2E9C-101B-9397-08002B2CF9AE}" pid="4" name="Access">
    <vt:lpwstr/>
  </property>
</Properties>
</file>